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hova" initials="m" lastIdx="5" clrIdx="0">
    <p:extLst>
      <p:ext uri="{19B8F6BF-5375-455C-9EA6-DF929625EA0E}">
        <p15:presenceInfo xmlns:p15="http://schemas.microsoft.com/office/powerpoint/2012/main" userId="mach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423FF4-912A-4327-8D1A-CA0C04500C55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6EE9D38-64D6-40D9-ACE3-CD18AA57D2DA}">
      <dgm:prSet/>
      <dgm:spPr/>
      <dgm:t>
        <a:bodyPr/>
        <a:lstStyle/>
        <a:p>
          <a:r>
            <a:rPr lang="cs-CZ"/>
            <a:t>Novorozenec </a:t>
          </a:r>
          <a:endParaRPr lang="en-US"/>
        </a:p>
      </dgm:t>
    </dgm:pt>
    <dgm:pt modelId="{546BF64E-4222-4556-8B2E-528EE6209F2E}" type="parTrans" cxnId="{8C53A22F-8F8C-4889-8E27-176A3B50D148}">
      <dgm:prSet/>
      <dgm:spPr/>
      <dgm:t>
        <a:bodyPr/>
        <a:lstStyle/>
        <a:p>
          <a:endParaRPr lang="en-US"/>
        </a:p>
      </dgm:t>
    </dgm:pt>
    <dgm:pt modelId="{A6CEA588-8FAA-42B3-A29B-9F83F68EE2F8}" type="sibTrans" cxnId="{8C53A22F-8F8C-4889-8E27-176A3B50D148}">
      <dgm:prSet/>
      <dgm:spPr/>
      <dgm:t>
        <a:bodyPr/>
        <a:lstStyle/>
        <a:p>
          <a:endParaRPr lang="en-US"/>
        </a:p>
      </dgm:t>
    </dgm:pt>
    <dgm:pt modelId="{600B9FD1-00C9-4D91-A8AB-99A868B27724}">
      <dgm:prSet/>
      <dgm:spPr/>
      <dgm:t>
        <a:bodyPr/>
        <a:lstStyle/>
        <a:p>
          <a:r>
            <a:rPr lang="cs-CZ" dirty="0"/>
            <a:t>Novorozenec je porozený plod se známkami života, obvykle od ukončeného 24 týdne těhotenství. Za novorozence se považuje i plod bez známek života s porodní hmotností 1000 g a více. Pokud plod váží méně jak 500 g, za novorozence může být klasifikován jen pokud projeví alespoň jednu známku života déle jak 24 hodin. </a:t>
          </a:r>
          <a:endParaRPr lang="en-US" dirty="0"/>
        </a:p>
      </dgm:t>
    </dgm:pt>
    <dgm:pt modelId="{5E59FEC2-61CD-480A-A762-C750E35F083C}" type="parTrans" cxnId="{45E9BE0F-06EB-49BC-B052-F97D8FD46D15}">
      <dgm:prSet/>
      <dgm:spPr/>
      <dgm:t>
        <a:bodyPr/>
        <a:lstStyle/>
        <a:p>
          <a:endParaRPr lang="en-US"/>
        </a:p>
      </dgm:t>
    </dgm:pt>
    <dgm:pt modelId="{8AD0C97C-14A9-4864-AC72-A51ACC17A7CE}" type="sibTrans" cxnId="{45E9BE0F-06EB-49BC-B052-F97D8FD46D15}">
      <dgm:prSet/>
      <dgm:spPr/>
      <dgm:t>
        <a:bodyPr/>
        <a:lstStyle/>
        <a:p>
          <a:endParaRPr lang="en-US"/>
        </a:p>
      </dgm:t>
    </dgm:pt>
    <dgm:pt modelId="{E61ABD9E-85C0-494E-977D-3D8B6AF6D2D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cs-CZ"/>
            <a:t>Porod</a:t>
          </a:r>
          <a:endParaRPr lang="en-US"/>
        </a:p>
      </dgm:t>
    </dgm:pt>
    <dgm:pt modelId="{B823ED10-5CE7-4655-A427-362F27415169}" type="parTrans" cxnId="{A3FFA722-63DE-4100-956E-F95276CD7517}">
      <dgm:prSet/>
      <dgm:spPr/>
      <dgm:t>
        <a:bodyPr/>
        <a:lstStyle/>
        <a:p>
          <a:endParaRPr lang="en-US"/>
        </a:p>
      </dgm:t>
    </dgm:pt>
    <dgm:pt modelId="{23A9E7D1-7DEA-4277-B272-5253460593BD}" type="sibTrans" cxnId="{A3FFA722-63DE-4100-956E-F95276CD7517}">
      <dgm:prSet/>
      <dgm:spPr/>
      <dgm:t>
        <a:bodyPr/>
        <a:lstStyle/>
        <a:p>
          <a:endParaRPr lang="en-US"/>
        </a:p>
      </dgm:t>
    </dgm:pt>
    <dgm:pt modelId="{F19E9867-7D6F-48C0-A31A-19EC625BAED7}">
      <dgm:prSet/>
      <dgm:spPr/>
      <dgm:t>
        <a:bodyPr/>
        <a:lstStyle/>
        <a:p>
          <a:r>
            <a:rPr lang="cs-CZ" dirty="0"/>
            <a:t>Porod se označuje jako děj, kdy dochází k vypuzení plodového vejce z porodních cest matky</a:t>
          </a:r>
          <a:endParaRPr lang="en-US" dirty="0"/>
        </a:p>
      </dgm:t>
    </dgm:pt>
    <dgm:pt modelId="{AD6143EC-F598-49D3-8E36-D9E2DDFFCF2E}" type="parTrans" cxnId="{C78E6F37-CF96-4A03-BBE1-253F42C99E68}">
      <dgm:prSet/>
      <dgm:spPr/>
      <dgm:t>
        <a:bodyPr/>
        <a:lstStyle/>
        <a:p>
          <a:endParaRPr lang="en-US"/>
        </a:p>
      </dgm:t>
    </dgm:pt>
    <dgm:pt modelId="{CD5911C3-4EFC-4EEA-A1EC-F3B0582838AF}" type="sibTrans" cxnId="{C78E6F37-CF96-4A03-BBE1-253F42C99E68}">
      <dgm:prSet/>
      <dgm:spPr/>
      <dgm:t>
        <a:bodyPr/>
        <a:lstStyle/>
        <a:p>
          <a:endParaRPr lang="en-US"/>
        </a:p>
      </dgm:t>
    </dgm:pt>
    <dgm:pt modelId="{458A1B9A-AE35-46B3-8D62-415C5DC896FF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cs-CZ"/>
            <a:t>Potrat</a:t>
          </a:r>
          <a:endParaRPr lang="en-US"/>
        </a:p>
      </dgm:t>
    </dgm:pt>
    <dgm:pt modelId="{C230554B-E67D-4FC5-8E50-922CB790D952}" type="parTrans" cxnId="{9EF3B05C-A369-4D4E-A975-91D4A700757B}">
      <dgm:prSet/>
      <dgm:spPr/>
      <dgm:t>
        <a:bodyPr/>
        <a:lstStyle/>
        <a:p>
          <a:endParaRPr lang="en-US"/>
        </a:p>
      </dgm:t>
    </dgm:pt>
    <dgm:pt modelId="{0ED08A4E-92A0-4F43-8D29-EEFE6BDFA755}" type="sibTrans" cxnId="{9EF3B05C-A369-4D4E-A975-91D4A700757B}">
      <dgm:prSet/>
      <dgm:spPr/>
      <dgm:t>
        <a:bodyPr/>
        <a:lstStyle/>
        <a:p>
          <a:endParaRPr lang="en-US"/>
        </a:p>
      </dgm:t>
    </dgm:pt>
    <dgm:pt modelId="{CE706DA6-C67D-4ADF-9A46-999840B21193}">
      <dgm:prSet/>
      <dgm:spPr/>
      <dgm:t>
        <a:bodyPr/>
        <a:lstStyle/>
        <a:p>
          <a:r>
            <a:rPr lang="cs-CZ"/>
            <a:t>Potrat je dle § 82 odst. 2 zákona č. 372/2011 Sb. o zdravotních službách - znění od 01.02.2022 : „plod, který po úplném vypuzení nebo vynětí z těla matčina neprojevuje ani jednu ze známek života a současně jeho porodní hmotnost je nižší než 500 g, a pokud ji nelze zjistit, jestliže je těhotenství kratší než 22 týdny“. </a:t>
          </a:r>
          <a:endParaRPr lang="en-US"/>
        </a:p>
      </dgm:t>
    </dgm:pt>
    <dgm:pt modelId="{48D13948-7CC9-4976-94F6-10179F18AED9}" type="parTrans" cxnId="{D18A9BFE-A4C0-486E-A0FE-129B195C59A8}">
      <dgm:prSet/>
      <dgm:spPr/>
      <dgm:t>
        <a:bodyPr/>
        <a:lstStyle/>
        <a:p>
          <a:endParaRPr lang="en-US"/>
        </a:p>
      </dgm:t>
    </dgm:pt>
    <dgm:pt modelId="{4C2D32EA-65F9-4978-AC11-887240F9F92C}" type="sibTrans" cxnId="{D18A9BFE-A4C0-486E-A0FE-129B195C59A8}">
      <dgm:prSet/>
      <dgm:spPr/>
      <dgm:t>
        <a:bodyPr/>
        <a:lstStyle/>
        <a:p>
          <a:endParaRPr lang="en-US"/>
        </a:p>
      </dgm:t>
    </dgm:pt>
    <dgm:pt modelId="{4E0225D3-62E4-49C5-A9EC-65A0EB9A94CE}">
      <dgm:prSet/>
      <dgm:spPr>
        <a:solidFill>
          <a:srgbClr val="FF0000"/>
        </a:solidFill>
      </dgm:spPr>
      <dgm:t>
        <a:bodyPr/>
        <a:lstStyle/>
        <a:p>
          <a:r>
            <a:rPr lang="cs-CZ"/>
            <a:t>Resuscitace</a:t>
          </a:r>
          <a:endParaRPr lang="en-US"/>
        </a:p>
      </dgm:t>
    </dgm:pt>
    <dgm:pt modelId="{2B8CBA80-27A1-4997-B482-57ABD8319F92}" type="parTrans" cxnId="{FA07E63E-53D8-406A-B4B0-0CFE19889005}">
      <dgm:prSet/>
      <dgm:spPr/>
      <dgm:t>
        <a:bodyPr/>
        <a:lstStyle/>
        <a:p>
          <a:endParaRPr lang="en-US"/>
        </a:p>
      </dgm:t>
    </dgm:pt>
    <dgm:pt modelId="{9CC66F57-CF51-4437-B07A-293741631FED}" type="sibTrans" cxnId="{FA07E63E-53D8-406A-B4B0-0CFE19889005}">
      <dgm:prSet/>
      <dgm:spPr/>
      <dgm:t>
        <a:bodyPr/>
        <a:lstStyle/>
        <a:p>
          <a:endParaRPr lang="en-US"/>
        </a:p>
      </dgm:t>
    </dgm:pt>
    <dgm:pt modelId="{06364F78-C22C-4AA0-B107-46E7CDA4A5E8}">
      <dgm:prSet/>
      <dgm:spPr/>
      <dgm:t>
        <a:bodyPr/>
        <a:lstStyle/>
        <a:p>
          <a:r>
            <a:rPr lang="cs-CZ" dirty="0"/>
            <a:t>Resuscitace je definována jako soubor intervencí v době porodu zaměřená na podporu a navrácení dýchání a oběhu</a:t>
          </a:r>
          <a:endParaRPr lang="en-US" dirty="0"/>
        </a:p>
      </dgm:t>
    </dgm:pt>
    <dgm:pt modelId="{DE875220-2B22-4CB3-9D15-6A928B83973F}" type="parTrans" cxnId="{D71C8387-29F4-44E6-9C3B-C9D36C905D05}">
      <dgm:prSet/>
      <dgm:spPr/>
      <dgm:t>
        <a:bodyPr/>
        <a:lstStyle/>
        <a:p>
          <a:endParaRPr lang="en-US"/>
        </a:p>
      </dgm:t>
    </dgm:pt>
    <dgm:pt modelId="{7C54AFE4-978A-4C52-881B-A515727CD2D3}" type="sibTrans" cxnId="{D71C8387-29F4-44E6-9C3B-C9D36C905D05}">
      <dgm:prSet/>
      <dgm:spPr/>
      <dgm:t>
        <a:bodyPr/>
        <a:lstStyle/>
        <a:p>
          <a:endParaRPr lang="en-US"/>
        </a:p>
      </dgm:t>
    </dgm:pt>
    <dgm:pt modelId="{7367C138-EC82-4034-8232-BD74D1B235DF}" type="pres">
      <dgm:prSet presAssocID="{D9423FF4-912A-4327-8D1A-CA0C04500C55}" presName="linear" presStyleCnt="0">
        <dgm:presLayoutVars>
          <dgm:dir/>
          <dgm:animLvl val="lvl"/>
          <dgm:resizeHandles val="exact"/>
        </dgm:presLayoutVars>
      </dgm:prSet>
      <dgm:spPr/>
    </dgm:pt>
    <dgm:pt modelId="{C2111349-7060-4E48-90B8-74CAC33E1F65}" type="pres">
      <dgm:prSet presAssocID="{C6EE9D38-64D6-40D9-ACE3-CD18AA57D2DA}" presName="parentLin" presStyleCnt="0"/>
      <dgm:spPr/>
    </dgm:pt>
    <dgm:pt modelId="{355CC989-6949-4A82-9405-988D5A0E585D}" type="pres">
      <dgm:prSet presAssocID="{C6EE9D38-64D6-40D9-ACE3-CD18AA57D2DA}" presName="parentLeftMargin" presStyleLbl="node1" presStyleIdx="0" presStyleCnt="4"/>
      <dgm:spPr/>
    </dgm:pt>
    <dgm:pt modelId="{62B69F14-C324-4097-B654-695E75147941}" type="pres">
      <dgm:prSet presAssocID="{C6EE9D38-64D6-40D9-ACE3-CD18AA57D2D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0E0CED9-79E5-4C3F-A23D-3B81D02C7032}" type="pres">
      <dgm:prSet presAssocID="{C6EE9D38-64D6-40D9-ACE3-CD18AA57D2DA}" presName="negativeSpace" presStyleCnt="0"/>
      <dgm:spPr/>
    </dgm:pt>
    <dgm:pt modelId="{435658A7-C1B8-42B8-9EE0-F10A99DACE40}" type="pres">
      <dgm:prSet presAssocID="{C6EE9D38-64D6-40D9-ACE3-CD18AA57D2DA}" presName="childText" presStyleLbl="conFgAcc1" presStyleIdx="0" presStyleCnt="4">
        <dgm:presLayoutVars>
          <dgm:bulletEnabled val="1"/>
        </dgm:presLayoutVars>
      </dgm:prSet>
      <dgm:spPr/>
    </dgm:pt>
    <dgm:pt modelId="{08AB2DF0-741D-457E-A019-3BDB1C51C8E0}" type="pres">
      <dgm:prSet presAssocID="{A6CEA588-8FAA-42B3-A29B-9F83F68EE2F8}" presName="spaceBetweenRectangles" presStyleCnt="0"/>
      <dgm:spPr/>
    </dgm:pt>
    <dgm:pt modelId="{E4C47248-A724-42A7-BCC1-621B94D2137D}" type="pres">
      <dgm:prSet presAssocID="{E61ABD9E-85C0-494E-977D-3D8B6AF6D2DC}" presName="parentLin" presStyleCnt="0"/>
      <dgm:spPr/>
    </dgm:pt>
    <dgm:pt modelId="{8FC12CDB-81F7-47BA-8FB8-A9B395DDE07F}" type="pres">
      <dgm:prSet presAssocID="{E61ABD9E-85C0-494E-977D-3D8B6AF6D2DC}" presName="parentLeftMargin" presStyleLbl="node1" presStyleIdx="0" presStyleCnt="4"/>
      <dgm:spPr/>
    </dgm:pt>
    <dgm:pt modelId="{4D8CAACA-A7D0-4B3E-91DD-0EEFCE10813B}" type="pres">
      <dgm:prSet presAssocID="{E61ABD9E-85C0-494E-977D-3D8B6AF6D2D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C220173-DC55-4C20-ACEE-B9A8540CC76B}" type="pres">
      <dgm:prSet presAssocID="{E61ABD9E-85C0-494E-977D-3D8B6AF6D2DC}" presName="negativeSpace" presStyleCnt="0"/>
      <dgm:spPr/>
    </dgm:pt>
    <dgm:pt modelId="{E3F0205E-C08F-491F-926A-F50929CE7909}" type="pres">
      <dgm:prSet presAssocID="{E61ABD9E-85C0-494E-977D-3D8B6AF6D2DC}" presName="childText" presStyleLbl="conFgAcc1" presStyleIdx="1" presStyleCnt="4">
        <dgm:presLayoutVars>
          <dgm:bulletEnabled val="1"/>
        </dgm:presLayoutVars>
      </dgm:prSet>
      <dgm:spPr/>
    </dgm:pt>
    <dgm:pt modelId="{3880A490-2685-4624-90B1-2CCBEAC172FE}" type="pres">
      <dgm:prSet presAssocID="{23A9E7D1-7DEA-4277-B272-5253460593BD}" presName="spaceBetweenRectangles" presStyleCnt="0"/>
      <dgm:spPr/>
    </dgm:pt>
    <dgm:pt modelId="{D3D84895-0042-47C2-A99C-498B0372802D}" type="pres">
      <dgm:prSet presAssocID="{458A1B9A-AE35-46B3-8D62-415C5DC896FF}" presName="parentLin" presStyleCnt="0"/>
      <dgm:spPr/>
    </dgm:pt>
    <dgm:pt modelId="{9C93937E-61CE-4997-AE5E-6852BFA04A2C}" type="pres">
      <dgm:prSet presAssocID="{458A1B9A-AE35-46B3-8D62-415C5DC896FF}" presName="parentLeftMargin" presStyleLbl="node1" presStyleIdx="1" presStyleCnt="4"/>
      <dgm:spPr/>
    </dgm:pt>
    <dgm:pt modelId="{02FD7AC1-1509-4BB3-8EA7-5E503B20ACBD}" type="pres">
      <dgm:prSet presAssocID="{458A1B9A-AE35-46B3-8D62-415C5DC896F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773500-A155-4EBC-8945-BA515F7A0533}" type="pres">
      <dgm:prSet presAssocID="{458A1B9A-AE35-46B3-8D62-415C5DC896FF}" presName="negativeSpace" presStyleCnt="0"/>
      <dgm:spPr/>
    </dgm:pt>
    <dgm:pt modelId="{FE5EEF25-DCC2-4592-BA6D-A3D32C7CB10A}" type="pres">
      <dgm:prSet presAssocID="{458A1B9A-AE35-46B3-8D62-415C5DC896FF}" presName="childText" presStyleLbl="conFgAcc1" presStyleIdx="2" presStyleCnt="4">
        <dgm:presLayoutVars>
          <dgm:bulletEnabled val="1"/>
        </dgm:presLayoutVars>
      </dgm:prSet>
      <dgm:spPr/>
    </dgm:pt>
    <dgm:pt modelId="{D7D82C30-6E6B-4A34-B1A4-278B89ADC6CE}" type="pres">
      <dgm:prSet presAssocID="{0ED08A4E-92A0-4F43-8D29-EEFE6BDFA755}" presName="spaceBetweenRectangles" presStyleCnt="0"/>
      <dgm:spPr/>
    </dgm:pt>
    <dgm:pt modelId="{75FEDA28-B26F-453B-B8CE-5753E7CE59AD}" type="pres">
      <dgm:prSet presAssocID="{4E0225D3-62E4-49C5-A9EC-65A0EB9A94CE}" presName="parentLin" presStyleCnt="0"/>
      <dgm:spPr/>
    </dgm:pt>
    <dgm:pt modelId="{F7DEE475-9B12-4594-A71D-3C821DF3F7EC}" type="pres">
      <dgm:prSet presAssocID="{4E0225D3-62E4-49C5-A9EC-65A0EB9A94CE}" presName="parentLeftMargin" presStyleLbl="node1" presStyleIdx="2" presStyleCnt="4"/>
      <dgm:spPr/>
    </dgm:pt>
    <dgm:pt modelId="{AB10BEDA-B0B2-465F-AD74-996F1832E3F6}" type="pres">
      <dgm:prSet presAssocID="{4E0225D3-62E4-49C5-A9EC-65A0EB9A94C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2806DC5-EF6E-4E04-A98E-E1EF8B3BD25B}" type="pres">
      <dgm:prSet presAssocID="{4E0225D3-62E4-49C5-A9EC-65A0EB9A94CE}" presName="negativeSpace" presStyleCnt="0"/>
      <dgm:spPr/>
    </dgm:pt>
    <dgm:pt modelId="{96910ADE-BAE3-422B-AD4F-16C943BB5281}" type="pres">
      <dgm:prSet presAssocID="{4E0225D3-62E4-49C5-A9EC-65A0EB9A94C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5E9BE0F-06EB-49BC-B052-F97D8FD46D15}" srcId="{C6EE9D38-64D6-40D9-ACE3-CD18AA57D2DA}" destId="{600B9FD1-00C9-4D91-A8AB-99A868B27724}" srcOrd="0" destOrd="0" parTransId="{5E59FEC2-61CD-480A-A762-C750E35F083C}" sibTransId="{8AD0C97C-14A9-4864-AC72-A51ACC17A7CE}"/>
    <dgm:cxn modelId="{A3FFA722-63DE-4100-956E-F95276CD7517}" srcId="{D9423FF4-912A-4327-8D1A-CA0C04500C55}" destId="{E61ABD9E-85C0-494E-977D-3D8B6AF6D2DC}" srcOrd="1" destOrd="0" parTransId="{B823ED10-5CE7-4655-A427-362F27415169}" sibTransId="{23A9E7D1-7DEA-4277-B272-5253460593BD}"/>
    <dgm:cxn modelId="{8C53A22F-8F8C-4889-8E27-176A3B50D148}" srcId="{D9423FF4-912A-4327-8D1A-CA0C04500C55}" destId="{C6EE9D38-64D6-40D9-ACE3-CD18AA57D2DA}" srcOrd="0" destOrd="0" parTransId="{546BF64E-4222-4556-8B2E-528EE6209F2E}" sibTransId="{A6CEA588-8FAA-42B3-A29B-9F83F68EE2F8}"/>
    <dgm:cxn modelId="{C78E6F37-CF96-4A03-BBE1-253F42C99E68}" srcId="{E61ABD9E-85C0-494E-977D-3D8B6AF6D2DC}" destId="{F19E9867-7D6F-48C0-A31A-19EC625BAED7}" srcOrd="0" destOrd="0" parTransId="{AD6143EC-F598-49D3-8E36-D9E2DDFFCF2E}" sibTransId="{CD5911C3-4EFC-4EEA-A1EC-F3B0582838AF}"/>
    <dgm:cxn modelId="{FA07E63E-53D8-406A-B4B0-0CFE19889005}" srcId="{D9423FF4-912A-4327-8D1A-CA0C04500C55}" destId="{4E0225D3-62E4-49C5-A9EC-65A0EB9A94CE}" srcOrd="3" destOrd="0" parTransId="{2B8CBA80-27A1-4997-B482-57ABD8319F92}" sibTransId="{9CC66F57-CF51-4437-B07A-293741631FED}"/>
    <dgm:cxn modelId="{9EF3B05C-A369-4D4E-A975-91D4A700757B}" srcId="{D9423FF4-912A-4327-8D1A-CA0C04500C55}" destId="{458A1B9A-AE35-46B3-8D62-415C5DC896FF}" srcOrd="2" destOrd="0" parTransId="{C230554B-E67D-4FC5-8E50-922CB790D952}" sibTransId="{0ED08A4E-92A0-4F43-8D29-EEFE6BDFA755}"/>
    <dgm:cxn modelId="{A4B6046B-B6FD-4B57-A463-C8560BFC4E58}" type="presOf" srcId="{CE706DA6-C67D-4ADF-9A46-999840B21193}" destId="{FE5EEF25-DCC2-4592-BA6D-A3D32C7CB10A}" srcOrd="0" destOrd="0" presId="urn:microsoft.com/office/officeart/2005/8/layout/list1"/>
    <dgm:cxn modelId="{AF78E96D-918C-44B8-AA92-81E90C579662}" type="presOf" srcId="{E61ABD9E-85C0-494E-977D-3D8B6AF6D2DC}" destId="{4D8CAACA-A7D0-4B3E-91DD-0EEFCE10813B}" srcOrd="1" destOrd="0" presId="urn:microsoft.com/office/officeart/2005/8/layout/list1"/>
    <dgm:cxn modelId="{C98D3254-0B7B-481E-8719-53F8FFB3149E}" type="presOf" srcId="{458A1B9A-AE35-46B3-8D62-415C5DC896FF}" destId="{9C93937E-61CE-4997-AE5E-6852BFA04A2C}" srcOrd="0" destOrd="0" presId="urn:microsoft.com/office/officeart/2005/8/layout/list1"/>
    <dgm:cxn modelId="{F061A055-C022-4E67-8A15-9F79C4618D06}" type="presOf" srcId="{F19E9867-7D6F-48C0-A31A-19EC625BAED7}" destId="{E3F0205E-C08F-491F-926A-F50929CE7909}" srcOrd="0" destOrd="0" presId="urn:microsoft.com/office/officeart/2005/8/layout/list1"/>
    <dgm:cxn modelId="{3368077C-2D91-468D-82D8-98E5BCB180E1}" type="presOf" srcId="{4E0225D3-62E4-49C5-A9EC-65A0EB9A94CE}" destId="{F7DEE475-9B12-4594-A71D-3C821DF3F7EC}" srcOrd="0" destOrd="0" presId="urn:microsoft.com/office/officeart/2005/8/layout/list1"/>
    <dgm:cxn modelId="{90638287-81DD-47F0-ACC0-C61C7876BE50}" type="presOf" srcId="{600B9FD1-00C9-4D91-A8AB-99A868B27724}" destId="{435658A7-C1B8-42B8-9EE0-F10A99DACE40}" srcOrd="0" destOrd="0" presId="urn:microsoft.com/office/officeart/2005/8/layout/list1"/>
    <dgm:cxn modelId="{D71C8387-29F4-44E6-9C3B-C9D36C905D05}" srcId="{4E0225D3-62E4-49C5-A9EC-65A0EB9A94CE}" destId="{06364F78-C22C-4AA0-B107-46E7CDA4A5E8}" srcOrd="0" destOrd="0" parTransId="{DE875220-2B22-4CB3-9D15-6A928B83973F}" sibTransId="{7C54AFE4-978A-4C52-881B-A515727CD2D3}"/>
    <dgm:cxn modelId="{8AB68A87-36D7-451C-9E6B-C73D8AB861E3}" type="presOf" srcId="{E61ABD9E-85C0-494E-977D-3D8B6AF6D2DC}" destId="{8FC12CDB-81F7-47BA-8FB8-A9B395DDE07F}" srcOrd="0" destOrd="0" presId="urn:microsoft.com/office/officeart/2005/8/layout/list1"/>
    <dgm:cxn modelId="{A8839E93-6BEC-47DA-9A23-FB581BC35811}" type="presOf" srcId="{06364F78-C22C-4AA0-B107-46E7CDA4A5E8}" destId="{96910ADE-BAE3-422B-AD4F-16C943BB5281}" srcOrd="0" destOrd="0" presId="urn:microsoft.com/office/officeart/2005/8/layout/list1"/>
    <dgm:cxn modelId="{ED43B39A-D60C-471C-882A-8900CD0FBFFE}" type="presOf" srcId="{458A1B9A-AE35-46B3-8D62-415C5DC896FF}" destId="{02FD7AC1-1509-4BB3-8EA7-5E503B20ACBD}" srcOrd="1" destOrd="0" presId="urn:microsoft.com/office/officeart/2005/8/layout/list1"/>
    <dgm:cxn modelId="{A0BA99CD-80A2-437E-A7BD-42E2D8AC524F}" type="presOf" srcId="{C6EE9D38-64D6-40D9-ACE3-CD18AA57D2DA}" destId="{62B69F14-C324-4097-B654-695E75147941}" srcOrd="1" destOrd="0" presId="urn:microsoft.com/office/officeart/2005/8/layout/list1"/>
    <dgm:cxn modelId="{2132EACF-BE44-4F26-84D5-9319CF1F0FC7}" type="presOf" srcId="{4E0225D3-62E4-49C5-A9EC-65A0EB9A94CE}" destId="{AB10BEDA-B0B2-465F-AD74-996F1832E3F6}" srcOrd="1" destOrd="0" presId="urn:microsoft.com/office/officeart/2005/8/layout/list1"/>
    <dgm:cxn modelId="{4FC35FD5-4037-4A7F-A3D0-BDA6C802EF0F}" type="presOf" srcId="{C6EE9D38-64D6-40D9-ACE3-CD18AA57D2DA}" destId="{355CC989-6949-4A82-9405-988D5A0E585D}" srcOrd="0" destOrd="0" presId="urn:microsoft.com/office/officeart/2005/8/layout/list1"/>
    <dgm:cxn modelId="{EB96F8F1-C878-4EEC-A963-04E0E6C06BA5}" type="presOf" srcId="{D9423FF4-912A-4327-8D1A-CA0C04500C55}" destId="{7367C138-EC82-4034-8232-BD74D1B235DF}" srcOrd="0" destOrd="0" presId="urn:microsoft.com/office/officeart/2005/8/layout/list1"/>
    <dgm:cxn modelId="{D18A9BFE-A4C0-486E-A0FE-129B195C59A8}" srcId="{458A1B9A-AE35-46B3-8D62-415C5DC896FF}" destId="{CE706DA6-C67D-4ADF-9A46-999840B21193}" srcOrd="0" destOrd="0" parTransId="{48D13948-7CC9-4976-94F6-10179F18AED9}" sibTransId="{4C2D32EA-65F9-4978-AC11-887240F9F92C}"/>
    <dgm:cxn modelId="{3D5130E2-7723-4B4A-BC07-DAA75CF195B6}" type="presParOf" srcId="{7367C138-EC82-4034-8232-BD74D1B235DF}" destId="{C2111349-7060-4E48-90B8-74CAC33E1F65}" srcOrd="0" destOrd="0" presId="urn:microsoft.com/office/officeart/2005/8/layout/list1"/>
    <dgm:cxn modelId="{F56FD453-1724-4E79-81E7-C0C34816EDF0}" type="presParOf" srcId="{C2111349-7060-4E48-90B8-74CAC33E1F65}" destId="{355CC989-6949-4A82-9405-988D5A0E585D}" srcOrd="0" destOrd="0" presId="urn:microsoft.com/office/officeart/2005/8/layout/list1"/>
    <dgm:cxn modelId="{9D37443C-B40C-411B-9F3B-0922780F147C}" type="presParOf" srcId="{C2111349-7060-4E48-90B8-74CAC33E1F65}" destId="{62B69F14-C324-4097-B654-695E75147941}" srcOrd="1" destOrd="0" presId="urn:microsoft.com/office/officeart/2005/8/layout/list1"/>
    <dgm:cxn modelId="{F5179DC0-C4E8-4940-999E-C300642F7A1C}" type="presParOf" srcId="{7367C138-EC82-4034-8232-BD74D1B235DF}" destId="{E0E0CED9-79E5-4C3F-A23D-3B81D02C7032}" srcOrd="1" destOrd="0" presId="urn:microsoft.com/office/officeart/2005/8/layout/list1"/>
    <dgm:cxn modelId="{E8EF377B-DD69-414F-A155-3B942FC099E2}" type="presParOf" srcId="{7367C138-EC82-4034-8232-BD74D1B235DF}" destId="{435658A7-C1B8-42B8-9EE0-F10A99DACE40}" srcOrd="2" destOrd="0" presId="urn:microsoft.com/office/officeart/2005/8/layout/list1"/>
    <dgm:cxn modelId="{02344687-FE66-497A-BAE2-2E1F9682508B}" type="presParOf" srcId="{7367C138-EC82-4034-8232-BD74D1B235DF}" destId="{08AB2DF0-741D-457E-A019-3BDB1C51C8E0}" srcOrd="3" destOrd="0" presId="urn:microsoft.com/office/officeart/2005/8/layout/list1"/>
    <dgm:cxn modelId="{A57187DF-CB36-4FC9-9CA1-424A486C2822}" type="presParOf" srcId="{7367C138-EC82-4034-8232-BD74D1B235DF}" destId="{E4C47248-A724-42A7-BCC1-621B94D2137D}" srcOrd="4" destOrd="0" presId="urn:microsoft.com/office/officeart/2005/8/layout/list1"/>
    <dgm:cxn modelId="{CE9187CC-A6C0-42B7-972B-1F16E562FA74}" type="presParOf" srcId="{E4C47248-A724-42A7-BCC1-621B94D2137D}" destId="{8FC12CDB-81F7-47BA-8FB8-A9B395DDE07F}" srcOrd="0" destOrd="0" presId="urn:microsoft.com/office/officeart/2005/8/layout/list1"/>
    <dgm:cxn modelId="{42DAAADA-9C4A-48F0-B6EA-0504C7A75A54}" type="presParOf" srcId="{E4C47248-A724-42A7-BCC1-621B94D2137D}" destId="{4D8CAACA-A7D0-4B3E-91DD-0EEFCE10813B}" srcOrd="1" destOrd="0" presId="urn:microsoft.com/office/officeart/2005/8/layout/list1"/>
    <dgm:cxn modelId="{B8E5C8AA-5A98-4ABB-99DD-F4B6B3082EFA}" type="presParOf" srcId="{7367C138-EC82-4034-8232-BD74D1B235DF}" destId="{3C220173-DC55-4C20-ACEE-B9A8540CC76B}" srcOrd="5" destOrd="0" presId="urn:microsoft.com/office/officeart/2005/8/layout/list1"/>
    <dgm:cxn modelId="{F8CE0400-6D54-4D93-A843-D10DD8CD06C5}" type="presParOf" srcId="{7367C138-EC82-4034-8232-BD74D1B235DF}" destId="{E3F0205E-C08F-491F-926A-F50929CE7909}" srcOrd="6" destOrd="0" presId="urn:microsoft.com/office/officeart/2005/8/layout/list1"/>
    <dgm:cxn modelId="{A34CADE1-03E7-4962-A620-D2C5E0D59A65}" type="presParOf" srcId="{7367C138-EC82-4034-8232-BD74D1B235DF}" destId="{3880A490-2685-4624-90B1-2CCBEAC172FE}" srcOrd="7" destOrd="0" presId="urn:microsoft.com/office/officeart/2005/8/layout/list1"/>
    <dgm:cxn modelId="{FC3D9D20-D233-49F7-A4C7-7BEAB19E61EF}" type="presParOf" srcId="{7367C138-EC82-4034-8232-BD74D1B235DF}" destId="{D3D84895-0042-47C2-A99C-498B0372802D}" srcOrd="8" destOrd="0" presId="urn:microsoft.com/office/officeart/2005/8/layout/list1"/>
    <dgm:cxn modelId="{461E9D84-D111-4783-919B-BC43CA54F44B}" type="presParOf" srcId="{D3D84895-0042-47C2-A99C-498B0372802D}" destId="{9C93937E-61CE-4997-AE5E-6852BFA04A2C}" srcOrd="0" destOrd="0" presId="urn:microsoft.com/office/officeart/2005/8/layout/list1"/>
    <dgm:cxn modelId="{0C10FF7C-39A4-4004-BECF-27EACAECF4E4}" type="presParOf" srcId="{D3D84895-0042-47C2-A99C-498B0372802D}" destId="{02FD7AC1-1509-4BB3-8EA7-5E503B20ACBD}" srcOrd="1" destOrd="0" presId="urn:microsoft.com/office/officeart/2005/8/layout/list1"/>
    <dgm:cxn modelId="{F4581BF5-3469-46AB-94AE-0644ECAB7C24}" type="presParOf" srcId="{7367C138-EC82-4034-8232-BD74D1B235DF}" destId="{D8773500-A155-4EBC-8945-BA515F7A0533}" srcOrd="9" destOrd="0" presId="urn:microsoft.com/office/officeart/2005/8/layout/list1"/>
    <dgm:cxn modelId="{606D9925-008B-4FBE-A047-73261CC31850}" type="presParOf" srcId="{7367C138-EC82-4034-8232-BD74D1B235DF}" destId="{FE5EEF25-DCC2-4592-BA6D-A3D32C7CB10A}" srcOrd="10" destOrd="0" presId="urn:microsoft.com/office/officeart/2005/8/layout/list1"/>
    <dgm:cxn modelId="{C7F4F7E8-F81A-4A22-9A65-31D8147A48F2}" type="presParOf" srcId="{7367C138-EC82-4034-8232-BD74D1B235DF}" destId="{D7D82C30-6E6B-4A34-B1A4-278B89ADC6CE}" srcOrd="11" destOrd="0" presId="urn:microsoft.com/office/officeart/2005/8/layout/list1"/>
    <dgm:cxn modelId="{8A0887E7-F59C-4575-9A38-F9C5C830F4CF}" type="presParOf" srcId="{7367C138-EC82-4034-8232-BD74D1B235DF}" destId="{75FEDA28-B26F-453B-B8CE-5753E7CE59AD}" srcOrd="12" destOrd="0" presId="urn:microsoft.com/office/officeart/2005/8/layout/list1"/>
    <dgm:cxn modelId="{D465F1EB-6AFF-4547-A9BA-D3CFFBDA858A}" type="presParOf" srcId="{75FEDA28-B26F-453B-B8CE-5753E7CE59AD}" destId="{F7DEE475-9B12-4594-A71D-3C821DF3F7EC}" srcOrd="0" destOrd="0" presId="urn:microsoft.com/office/officeart/2005/8/layout/list1"/>
    <dgm:cxn modelId="{C9954CB9-7294-42E9-9663-72A120E9CD1D}" type="presParOf" srcId="{75FEDA28-B26F-453B-B8CE-5753E7CE59AD}" destId="{AB10BEDA-B0B2-465F-AD74-996F1832E3F6}" srcOrd="1" destOrd="0" presId="urn:microsoft.com/office/officeart/2005/8/layout/list1"/>
    <dgm:cxn modelId="{10F3DB97-6DDB-4C1C-AF51-CA7F3D0E2BDB}" type="presParOf" srcId="{7367C138-EC82-4034-8232-BD74D1B235DF}" destId="{D2806DC5-EF6E-4E04-A98E-E1EF8B3BD25B}" srcOrd="13" destOrd="0" presId="urn:microsoft.com/office/officeart/2005/8/layout/list1"/>
    <dgm:cxn modelId="{696D1065-69C5-4083-A907-DA3C0BE20971}" type="presParOf" srcId="{7367C138-EC82-4034-8232-BD74D1B235DF}" destId="{96910ADE-BAE3-422B-AD4F-16C943BB528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13171-0F38-442F-B383-C0CB1DB48BB8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E1F2F12D-C7E0-4BC7-A44E-620E4EA34F2E}">
      <dgm:prSet phldrT="[Text]"/>
      <dgm:spPr/>
      <dgm:t>
        <a:bodyPr/>
        <a:lstStyle/>
        <a:p>
          <a:r>
            <a:rPr lang="cs-CZ" dirty="0"/>
            <a:t>Nedýchá, nedýchá dostatečně?</a:t>
          </a:r>
        </a:p>
      </dgm:t>
    </dgm:pt>
    <dgm:pt modelId="{3051E9E3-7953-40BB-B4F0-2D04A8AD9A5F}" type="parTrans" cxnId="{72FF4A67-4B32-48EF-BF88-E7A88752EE5C}">
      <dgm:prSet/>
      <dgm:spPr/>
      <dgm:t>
        <a:bodyPr/>
        <a:lstStyle/>
        <a:p>
          <a:endParaRPr lang="cs-CZ"/>
        </a:p>
      </dgm:t>
    </dgm:pt>
    <dgm:pt modelId="{EBCBBB9E-9ED7-43E0-B580-DDB93B493F09}" type="sibTrans" cxnId="{72FF4A67-4B32-48EF-BF88-E7A88752EE5C}">
      <dgm:prSet/>
      <dgm:spPr/>
      <dgm:t>
        <a:bodyPr/>
        <a:lstStyle/>
        <a:p>
          <a:endParaRPr lang="cs-CZ"/>
        </a:p>
      </dgm:t>
    </dgm:pt>
    <dgm:pt modelId="{F6C8097F-55E5-4029-83D1-A5A7EA855965}">
      <dgm:prSet phldrT="[Text]"/>
      <dgm:spPr/>
      <dgm:t>
        <a:bodyPr/>
        <a:lstStyle/>
        <a:p>
          <a:r>
            <a:rPr lang="cs-CZ" dirty="0"/>
            <a:t>Srdeční frekvence pod 100 pulsů/min?</a:t>
          </a:r>
        </a:p>
      </dgm:t>
    </dgm:pt>
    <dgm:pt modelId="{DA44D015-7F52-413C-BF68-A43A7329EA01}" type="parTrans" cxnId="{B70166AC-FE3A-4296-B765-AB2237F0CE2C}">
      <dgm:prSet/>
      <dgm:spPr/>
      <dgm:t>
        <a:bodyPr/>
        <a:lstStyle/>
        <a:p>
          <a:endParaRPr lang="cs-CZ"/>
        </a:p>
      </dgm:t>
    </dgm:pt>
    <dgm:pt modelId="{7F3772F1-E52E-40DD-9CE9-9992C6CC0766}" type="sibTrans" cxnId="{B70166AC-FE3A-4296-B765-AB2237F0CE2C}">
      <dgm:prSet/>
      <dgm:spPr/>
      <dgm:t>
        <a:bodyPr/>
        <a:lstStyle/>
        <a:p>
          <a:endParaRPr lang="cs-CZ"/>
        </a:p>
      </dgm:t>
    </dgm:pt>
    <dgm:pt modelId="{6E5BC174-9433-4608-8653-75EE99D021F9}">
      <dgm:prSet phldrT="[Text]"/>
      <dgm:spPr/>
      <dgm:t>
        <a:bodyPr/>
        <a:lstStyle/>
        <a:p>
          <a:r>
            <a:rPr lang="cs-CZ" dirty="0"/>
            <a:t>Zahajte resuscitaci !</a:t>
          </a:r>
        </a:p>
      </dgm:t>
    </dgm:pt>
    <dgm:pt modelId="{682B19F6-8807-4E68-A368-ED092F556617}" type="parTrans" cxnId="{04B4467F-729D-46FA-A7AF-ACF21E1D2576}">
      <dgm:prSet/>
      <dgm:spPr/>
      <dgm:t>
        <a:bodyPr/>
        <a:lstStyle/>
        <a:p>
          <a:endParaRPr lang="cs-CZ"/>
        </a:p>
      </dgm:t>
    </dgm:pt>
    <dgm:pt modelId="{25C4A37B-8390-4714-918B-87F494FABC9D}" type="sibTrans" cxnId="{04B4467F-729D-46FA-A7AF-ACF21E1D2576}">
      <dgm:prSet/>
      <dgm:spPr/>
      <dgm:t>
        <a:bodyPr/>
        <a:lstStyle/>
        <a:p>
          <a:endParaRPr lang="cs-CZ"/>
        </a:p>
      </dgm:t>
    </dgm:pt>
    <dgm:pt modelId="{DEB54805-0247-416D-9C27-94E93FA4DA15}" type="pres">
      <dgm:prSet presAssocID="{51D13171-0F38-442F-B383-C0CB1DB48BB8}" presName="Name0" presStyleCnt="0">
        <dgm:presLayoutVars>
          <dgm:dir/>
          <dgm:resizeHandles val="exact"/>
        </dgm:presLayoutVars>
      </dgm:prSet>
      <dgm:spPr/>
    </dgm:pt>
    <dgm:pt modelId="{CE8A8913-E8DC-4A7E-BF7E-CFF60D423FD7}" type="pres">
      <dgm:prSet presAssocID="{E1F2F12D-C7E0-4BC7-A44E-620E4EA34F2E}" presName="node" presStyleLbl="node1" presStyleIdx="0" presStyleCnt="3" custScaleX="81014" custScaleY="53356" custLinFactNeighborX="1714" custLinFactNeighborY="-82668">
        <dgm:presLayoutVars>
          <dgm:bulletEnabled val="1"/>
        </dgm:presLayoutVars>
      </dgm:prSet>
      <dgm:spPr/>
    </dgm:pt>
    <dgm:pt modelId="{53948E86-5A62-4945-9D8B-CB34DE8970FB}" type="pres">
      <dgm:prSet presAssocID="{EBCBBB9E-9ED7-43E0-B580-DDB93B493F09}" presName="sibTrans" presStyleLbl="sibTrans2D1" presStyleIdx="0" presStyleCnt="2"/>
      <dgm:spPr/>
    </dgm:pt>
    <dgm:pt modelId="{7E45CE32-A3AB-4593-B174-B1E58FF28892}" type="pres">
      <dgm:prSet presAssocID="{EBCBBB9E-9ED7-43E0-B580-DDB93B493F09}" presName="connectorText" presStyleLbl="sibTrans2D1" presStyleIdx="0" presStyleCnt="2"/>
      <dgm:spPr/>
    </dgm:pt>
    <dgm:pt modelId="{A2EACDBB-AED6-4032-973B-D8B774DF9E7D}" type="pres">
      <dgm:prSet presAssocID="{F6C8097F-55E5-4029-83D1-A5A7EA855965}" presName="node" presStyleLbl="node1" presStyleIdx="1" presStyleCnt="3" custScaleX="81003" custScaleY="51418" custLinFactNeighborX="-13086" custLinFactNeighborY="-80892">
        <dgm:presLayoutVars>
          <dgm:bulletEnabled val="1"/>
        </dgm:presLayoutVars>
      </dgm:prSet>
      <dgm:spPr/>
    </dgm:pt>
    <dgm:pt modelId="{83FA4A09-6C05-4A58-A9B7-8F46721AFC19}" type="pres">
      <dgm:prSet presAssocID="{7F3772F1-E52E-40DD-9CE9-9992C6CC0766}" presName="sibTrans" presStyleLbl="sibTrans2D1" presStyleIdx="1" presStyleCnt="2"/>
      <dgm:spPr/>
    </dgm:pt>
    <dgm:pt modelId="{273A55BD-226E-45D6-A42C-E76130A8D188}" type="pres">
      <dgm:prSet presAssocID="{7F3772F1-E52E-40DD-9CE9-9992C6CC0766}" presName="connectorText" presStyleLbl="sibTrans2D1" presStyleIdx="1" presStyleCnt="2"/>
      <dgm:spPr/>
    </dgm:pt>
    <dgm:pt modelId="{4AE5CA34-ACB7-4F10-9D12-6FA8C5D45F13}" type="pres">
      <dgm:prSet presAssocID="{6E5BC174-9433-4608-8653-75EE99D021F9}" presName="node" presStyleLbl="node1" presStyleIdx="2" presStyleCnt="3" custScaleX="86421" custScaleY="47055" custLinFactNeighborX="-38067" custLinFactNeighborY="-81685">
        <dgm:presLayoutVars>
          <dgm:bulletEnabled val="1"/>
        </dgm:presLayoutVars>
      </dgm:prSet>
      <dgm:spPr/>
    </dgm:pt>
  </dgm:ptLst>
  <dgm:cxnLst>
    <dgm:cxn modelId="{0E5B1224-0504-4CB7-BD43-BDB339299452}" type="presOf" srcId="{7F3772F1-E52E-40DD-9CE9-9992C6CC0766}" destId="{83FA4A09-6C05-4A58-A9B7-8F46721AFC19}" srcOrd="0" destOrd="0" presId="urn:microsoft.com/office/officeart/2005/8/layout/process1"/>
    <dgm:cxn modelId="{72FF4A67-4B32-48EF-BF88-E7A88752EE5C}" srcId="{51D13171-0F38-442F-B383-C0CB1DB48BB8}" destId="{E1F2F12D-C7E0-4BC7-A44E-620E4EA34F2E}" srcOrd="0" destOrd="0" parTransId="{3051E9E3-7953-40BB-B4F0-2D04A8AD9A5F}" sibTransId="{EBCBBB9E-9ED7-43E0-B580-DDB93B493F09}"/>
    <dgm:cxn modelId="{A7DDFC4B-1858-487E-988C-BBFFC4A868C4}" type="presOf" srcId="{EBCBBB9E-9ED7-43E0-B580-DDB93B493F09}" destId="{53948E86-5A62-4945-9D8B-CB34DE8970FB}" srcOrd="0" destOrd="0" presId="urn:microsoft.com/office/officeart/2005/8/layout/process1"/>
    <dgm:cxn modelId="{6F9BB36C-61EE-437E-91C3-02384C2278CE}" type="presOf" srcId="{F6C8097F-55E5-4029-83D1-A5A7EA855965}" destId="{A2EACDBB-AED6-4032-973B-D8B774DF9E7D}" srcOrd="0" destOrd="0" presId="urn:microsoft.com/office/officeart/2005/8/layout/process1"/>
    <dgm:cxn modelId="{04B4467F-729D-46FA-A7AF-ACF21E1D2576}" srcId="{51D13171-0F38-442F-B383-C0CB1DB48BB8}" destId="{6E5BC174-9433-4608-8653-75EE99D021F9}" srcOrd="2" destOrd="0" parTransId="{682B19F6-8807-4E68-A368-ED092F556617}" sibTransId="{25C4A37B-8390-4714-918B-87F494FABC9D}"/>
    <dgm:cxn modelId="{BF181D93-4CF2-4169-A6F7-3A439871972B}" type="presOf" srcId="{51D13171-0F38-442F-B383-C0CB1DB48BB8}" destId="{DEB54805-0247-416D-9C27-94E93FA4DA15}" srcOrd="0" destOrd="0" presId="urn:microsoft.com/office/officeart/2005/8/layout/process1"/>
    <dgm:cxn modelId="{B70166AC-FE3A-4296-B765-AB2237F0CE2C}" srcId="{51D13171-0F38-442F-B383-C0CB1DB48BB8}" destId="{F6C8097F-55E5-4029-83D1-A5A7EA855965}" srcOrd="1" destOrd="0" parTransId="{DA44D015-7F52-413C-BF68-A43A7329EA01}" sibTransId="{7F3772F1-E52E-40DD-9CE9-9992C6CC0766}"/>
    <dgm:cxn modelId="{73D10BB5-36B6-404C-B447-436657646661}" type="presOf" srcId="{6E5BC174-9433-4608-8653-75EE99D021F9}" destId="{4AE5CA34-ACB7-4F10-9D12-6FA8C5D45F13}" srcOrd="0" destOrd="0" presId="urn:microsoft.com/office/officeart/2005/8/layout/process1"/>
    <dgm:cxn modelId="{CF1721B6-7975-4A1F-8F7A-7E7164F5A092}" type="presOf" srcId="{7F3772F1-E52E-40DD-9CE9-9992C6CC0766}" destId="{273A55BD-226E-45D6-A42C-E76130A8D188}" srcOrd="1" destOrd="0" presId="urn:microsoft.com/office/officeart/2005/8/layout/process1"/>
    <dgm:cxn modelId="{619807E3-A78C-4EE8-9DC6-1FE634E2809C}" type="presOf" srcId="{EBCBBB9E-9ED7-43E0-B580-DDB93B493F09}" destId="{7E45CE32-A3AB-4593-B174-B1E58FF28892}" srcOrd="1" destOrd="0" presId="urn:microsoft.com/office/officeart/2005/8/layout/process1"/>
    <dgm:cxn modelId="{5D952FFC-B0F4-4FFC-90FE-510804736339}" type="presOf" srcId="{E1F2F12D-C7E0-4BC7-A44E-620E4EA34F2E}" destId="{CE8A8913-E8DC-4A7E-BF7E-CFF60D423FD7}" srcOrd="0" destOrd="0" presId="urn:microsoft.com/office/officeart/2005/8/layout/process1"/>
    <dgm:cxn modelId="{96A48E5C-0998-4880-AD78-32E8174E5634}" type="presParOf" srcId="{DEB54805-0247-416D-9C27-94E93FA4DA15}" destId="{CE8A8913-E8DC-4A7E-BF7E-CFF60D423FD7}" srcOrd="0" destOrd="0" presId="urn:microsoft.com/office/officeart/2005/8/layout/process1"/>
    <dgm:cxn modelId="{25B43E04-8188-4245-ADE3-E04A5F807E0C}" type="presParOf" srcId="{DEB54805-0247-416D-9C27-94E93FA4DA15}" destId="{53948E86-5A62-4945-9D8B-CB34DE8970FB}" srcOrd="1" destOrd="0" presId="urn:microsoft.com/office/officeart/2005/8/layout/process1"/>
    <dgm:cxn modelId="{324CA162-1F01-483E-9D2B-FD2635511465}" type="presParOf" srcId="{53948E86-5A62-4945-9D8B-CB34DE8970FB}" destId="{7E45CE32-A3AB-4593-B174-B1E58FF28892}" srcOrd="0" destOrd="0" presId="urn:microsoft.com/office/officeart/2005/8/layout/process1"/>
    <dgm:cxn modelId="{D19ED265-B862-4EA7-9EC4-D89B78AA53D1}" type="presParOf" srcId="{DEB54805-0247-416D-9C27-94E93FA4DA15}" destId="{A2EACDBB-AED6-4032-973B-D8B774DF9E7D}" srcOrd="2" destOrd="0" presId="urn:microsoft.com/office/officeart/2005/8/layout/process1"/>
    <dgm:cxn modelId="{603B4BF1-6370-4464-8140-EEE8BBEC4005}" type="presParOf" srcId="{DEB54805-0247-416D-9C27-94E93FA4DA15}" destId="{83FA4A09-6C05-4A58-A9B7-8F46721AFC19}" srcOrd="3" destOrd="0" presId="urn:microsoft.com/office/officeart/2005/8/layout/process1"/>
    <dgm:cxn modelId="{EBEF23C6-06FB-4D90-B124-6AB0A9FA16BA}" type="presParOf" srcId="{83FA4A09-6C05-4A58-A9B7-8F46721AFC19}" destId="{273A55BD-226E-45D6-A42C-E76130A8D188}" srcOrd="0" destOrd="0" presId="urn:microsoft.com/office/officeart/2005/8/layout/process1"/>
    <dgm:cxn modelId="{95A55DA2-F245-43C4-B3EB-A3ED8C830A01}" type="presParOf" srcId="{DEB54805-0247-416D-9C27-94E93FA4DA15}" destId="{4AE5CA34-ACB7-4F10-9D12-6FA8C5D45F1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658A7-C1B8-42B8-9EE0-F10A99DACE40}">
      <dsp:nvSpPr>
        <dsp:cNvPr id="0" name=""/>
        <dsp:cNvSpPr/>
      </dsp:nvSpPr>
      <dsp:spPr>
        <a:xfrm>
          <a:off x="0" y="219499"/>
          <a:ext cx="6403994" cy="1289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021" tIns="270764" rIns="49702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 dirty="0"/>
            <a:t>Novorozenec je porozený plod se známkami života, obvykle od ukončeného 24 týdne těhotenství. Za novorozence se považuje i plod bez známek života s porodní hmotností 1000 g a více. Pokud plod váží méně jak 500 g, za novorozence může být klasifikován jen pokud projeví alespoň jednu známku života déle jak 24 hodin. </a:t>
          </a:r>
          <a:endParaRPr lang="en-US" sz="1300" kern="1200" dirty="0"/>
        </a:p>
      </dsp:txBody>
      <dsp:txXfrm>
        <a:off x="0" y="219499"/>
        <a:ext cx="6403994" cy="1289925"/>
      </dsp:txXfrm>
    </dsp:sp>
    <dsp:sp modelId="{62B69F14-C324-4097-B654-695E75147941}">
      <dsp:nvSpPr>
        <dsp:cNvPr id="0" name=""/>
        <dsp:cNvSpPr/>
      </dsp:nvSpPr>
      <dsp:spPr>
        <a:xfrm>
          <a:off x="320199" y="27619"/>
          <a:ext cx="4482795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9439" tIns="0" rIns="16943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Novorozenec </a:t>
          </a:r>
          <a:endParaRPr lang="en-US" sz="1300" kern="1200"/>
        </a:p>
      </dsp:txBody>
      <dsp:txXfrm>
        <a:off x="338933" y="46353"/>
        <a:ext cx="4445327" cy="346292"/>
      </dsp:txXfrm>
    </dsp:sp>
    <dsp:sp modelId="{E3F0205E-C08F-491F-926A-F50929CE7909}">
      <dsp:nvSpPr>
        <dsp:cNvPr id="0" name=""/>
        <dsp:cNvSpPr/>
      </dsp:nvSpPr>
      <dsp:spPr>
        <a:xfrm>
          <a:off x="0" y="1771504"/>
          <a:ext cx="6403994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021" tIns="270764" rIns="49702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 dirty="0"/>
            <a:t>Porod se označuje jako děj, kdy dochází k vypuzení plodového vejce z porodních cest matky</a:t>
          </a:r>
          <a:endParaRPr lang="en-US" sz="1300" kern="1200" dirty="0"/>
        </a:p>
      </dsp:txBody>
      <dsp:txXfrm>
        <a:off x="0" y="1771504"/>
        <a:ext cx="6403994" cy="737100"/>
      </dsp:txXfrm>
    </dsp:sp>
    <dsp:sp modelId="{4D8CAACA-A7D0-4B3E-91DD-0EEFCE10813B}">
      <dsp:nvSpPr>
        <dsp:cNvPr id="0" name=""/>
        <dsp:cNvSpPr/>
      </dsp:nvSpPr>
      <dsp:spPr>
        <a:xfrm>
          <a:off x="320199" y="1579624"/>
          <a:ext cx="4482795" cy="38376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9439" tIns="0" rIns="16943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Porod</a:t>
          </a:r>
          <a:endParaRPr lang="en-US" sz="1300" kern="1200"/>
        </a:p>
      </dsp:txBody>
      <dsp:txXfrm>
        <a:off x="338933" y="1598358"/>
        <a:ext cx="4445327" cy="346292"/>
      </dsp:txXfrm>
    </dsp:sp>
    <dsp:sp modelId="{FE5EEF25-DCC2-4592-BA6D-A3D32C7CB10A}">
      <dsp:nvSpPr>
        <dsp:cNvPr id="0" name=""/>
        <dsp:cNvSpPr/>
      </dsp:nvSpPr>
      <dsp:spPr>
        <a:xfrm>
          <a:off x="0" y="2770684"/>
          <a:ext cx="6403994" cy="1289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021" tIns="270764" rIns="49702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Potrat je dle § 82 odst. 2 zákona č. 372/2011 Sb. o zdravotních službách - znění od 01.02.2022 : „plod, který po úplném vypuzení nebo vynětí z těla matčina neprojevuje ani jednu ze známek života a současně jeho porodní hmotnost je nižší než 500 g, a pokud ji nelze zjistit, jestliže je těhotenství kratší než 22 týdny“. </a:t>
          </a:r>
          <a:endParaRPr lang="en-US" sz="1300" kern="1200"/>
        </a:p>
      </dsp:txBody>
      <dsp:txXfrm>
        <a:off x="0" y="2770684"/>
        <a:ext cx="6403994" cy="1289925"/>
      </dsp:txXfrm>
    </dsp:sp>
    <dsp:sp modelId="{02FD7AC1-1509-4BB3-8EA7-5E503B20ACBD}">
      <dsp:nvSpPr>
        <dsp:cNvPr id="0" name=""/>
        <dsp:cNvSpPr/>
      </dsp:nvSpPr>
      <dsp:spPr>
        <a:xfrm>
          <a:off x="320199" y="2578804"/>
          <a:ext cx="4482795" cy="38376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9439" tIns="0" rIns="16943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Potrat</a:t>
          </a:r>
          <a:endParaRPr lang="en-US" sz="1300" kern="1200"/>
        </a:p>
      </dsp:txBody>
      <dsp:txXfrm>
        <a:off x="338933" y="2597538"/>
        <a:ext cx="4445327" cy="346292"/>
      </dsp:txXfrm>
    </dsp:sp>
    <dsp:sp modelId="{96910ADE-BAE3-422B-AD4F-16C943BB5281}">
      <dsp:nvSpPr>
        <dsp:cNvPr id="0" name=""/>
        <dsp:cNvSpPr/>
      </dsp:nvSpPr>
      <dsp:spPr>
        <a:xfrm>
          <a:off x="0" y="4322689"/>
          <a:ext cx="6403994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7021" tIns="270764" rIns="49702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 dirty="0"/>
            <a:t>Resuscitace je definována jako soubor intervencí v době porodu zaměřená na podporu a navrácení dýchání a oběhu</a:t>
          </a:r>
          <a:endParaRPr lang="en-US" sz="1300" kern="1200" dirty="0"/>
        </a:p>
      </dsp:txBody>
      <dsp:txXfrm>
        <a:off x="0" y="4322689"/>
        <a:ext cx="6403994" cy="737100"/>
      </dsp:txXfrm>
    </dsp:sp>
    <dsp:sp modelId="{AB10BEDA-B0B2-465F-AD74-996F1832E3F6}">
      <dsp:nvSpPr>
        <dsp:cNvPr id="0" name=""/>
        <dsp:cNvSpPr/>
      </dsp:nvSpPr>
      <dsp:spPr>
        <a:xfrm>
          <a:off x="320199" y="4130809"/>
          <a:ext cx="4482795" cy="383760"/>
        </a:xfrm>
        <a:prstGeom prst="roundRect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9439" tIns="0" rIns="169439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Resuscitace</a:t>
          </a:r>
          <a:endParaRPr lang="en-US" sz="1300" kern="1200"/>
        </a:p>
      </dsp:txBody>
      <dsp:txXfrm>
        <a:off x="338933" y="4149543"/>
        <a:ext cx="4445327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A8913-E8DC-4A7E-BF7E-CFF60D423FD7}">
      <dsp:nvSpPr>
        <dsp:cNvPr id="0" name=""/>
        <dsp:cNvSpPr/>
      </dsp:nvSpPr>
      <dsp:spPr>
        <a:xfrm>
          <a:off x="21807" y="0"/>
          <a:ext cx="2122030" cy="8778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Nedýchá, nedýchá dostatečně?</a:t>
          </a:r>
        </a:p>
      </dsp:txBody>
      <dsp:txXfrm>
        <a:off x="47518" y="25711"/>
        <a:ext cx="2070608" cy="826429"/>
      </dsp:txXfrm>
    </dsp:sp>
    <dsp:sp modelId="{53948E86-5A62-4945-9D8B-CB34DE8970FB}">
      <dsp:nvSpPr>
        <dsp:cNvPr id="0" name=""/>
        <dsp:cNvSpPr/>
      </dsp:nvSpPr>
      <dsp:spPr>
        <a:xfrm rot="21581819">
          <a:off x="2367002" y="106085"/>
          <a:ext cx="473121" cy="649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300" kern="1200"/>
        </a:p>
      </dsp:txBody>
      <dsp:txXfrm>
        <a:off x="2367003" y="236379"/>
        <a:ext cx="331185" cy="389757"/>
      </dsp:txXfrm>
    </dsp:sp>
    <dsp:sp modelId="{A2EACDBB-AED6-4032-973B-D8B774DF9E7D}">
      <dsp:nvSpPr>
        <dsp:cNvPr id="0" name=""/>
        <dsp:cNvSpPr/>
      </dsp:nvSpPr>
      <dsp:spPr>
        <a:xfrm>
          <a:off x="3036508" y="0"/>
          <a:ext cx="2121742" cy="8459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Srdeční frekvence pod 100 pulsů/min?</a:t>
          </a:r>
        </a:p>
      </dsp:txBody>
      <dsp:txXfrm>
        <a:off x="3061285" y="24777"/>
        <a:ext cx="2072188" cy="796411"/>
      </dsp:txXfrm>
    </dsp:sp>
    <dsp:sp modelId="{83FA4A09-6C05-4A58-A9B7-8F46721AFC19}">
      <dsp:nvSpPr>
        <dsp:cNvPr id="0" name=""/>
        <dsp:cNvSpPr/>
      </dsp:nvSpPr>
      <dsp:spPr>
        <a:xfrm rot="21558579">
          <a:off x="5354735" y="80524"/>
          <a:ext cx="416610" cy="649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300" kern="1200"/>
        </a:p>
      </dsp:txBody>
      <dsp:txXfrm>
        <a:off x="5354740" y="211196"/>
        <a:ext cx="291627" cy="389757"/>
      </dsp:txXfrm>
    </dsp:sp>
    <dsp:sp modelId="{4AE5CA34-ACB7-4F10-9D12-6FA8C5D45F13}">
      <dsp:nvSpPr>
        <dsp:cNvPr id="0" name=""/>
        <dsp:cNvSpPr/>
      </dsp:nvSpPr>
      <dsp:spPr>
        <a:xfrm>
          <a:off x="5944251" y="0"/>
          <a:ext cx="2263657" cy="7741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Zahajte resuscitaci !</a:t>
          </a:r>
        </a:p>
      </dsp:txBody>
      <dsp:txXfrm>
        <a:off x="5966926" y="22675"/>
        <a:ext cx="2218307" cy="728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88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30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17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2857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166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959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09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558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91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2463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06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9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456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42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80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04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1DF06-9B43-4EA7-AA27-EDD9425F01D0}" type="datetimeFigureOut">
              <a:rPr lang="cs-CZ" smtClean="0"/>
              <a:t>2. 5. 2022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BABFC-F72D-4CDA-BA6D-8705CA777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53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975933-6489-A088-D3DC-000592C783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4890" t="9091" r="420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94A49FB-2C60-4ED7-9C5F-E34EB090F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014139"/>
            <a:ext cx="9448800" cy="1825096"/>
          </a:xfrm>
        </p:spPr>
        <p:txBody>
          <a:bodyPr>
            <a:normAutofit/>
          </a:bodyPr>
          <a:lstStyle/>
          <a:p>
            <a:r>
              <a:rPr lang="cs-CZ" sz="5600"/>
              <a:t>Ošetření novorozence po porodu v PNP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0F4CA7-8AA8-4562-B03B-51A2244B6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42935"/>
            <a:ext cx="9448800" cy="685800"/>
          </a:xfrm>
        </p:spPr>
        <p:txBody>
          <a:bodyPr>
            <a:normAutofit/>
          </a:bodyPr>
          <a:lstStyle/>
          <a:p>
            <a:r>
              <a:rPr lang="cs-CZ" dirty="0"/>
              <a:t>Kofroňová Erika </a:t>
            </a:r>
          </a:p>
        </p:txBody>
      </p:sp>
    </p:spTree>
    <p:extLst>
      <p:ext uri="{BB962C8B-B14F-4D97-AF65-F5344CB8AC3E}">
        <p14:creationId xmlns:p14="http://schemas.microsoft.com/office/powerpoint/2010/main" val="38912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2C1A61-703F-4DBF-BB83-D96D83F9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051024-C024-4DFB-B9CA-F114D5075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§ 82 odst. 2 zákona č. 372/2011 Sb., o zdravotních službách a podmínkách jejich poskytování (zákon o zdravotních službách) - znění od 1. 2. 2022. In: Zákony pro lidi.cz [online]. © AION CS 2010-2022 [cit. 20. 3. 2022]. Dostupné z: https://www.zakonyprolidi.cz/cs/2011-372#p82-2 </a:t>
            </a:r>
          </a:p>
          <a:p>
            <a:r>
              <a:rPr lang="cs-CZ" dirty="0"/>
              <a:t>LEE, A.C., COUSENS, S., WALL, S.N. et al., 2011. </a:t>
            </a:r>
            <a:r>
              <a:rPr lang="cs-CZ" dirty="0" err="1"/>
              <a:t>Neonatal</a:t>
            </a:r>
            <a:r>
              <a:rPr lang="cs-CZ" dirty="0"/>
              <a:t> </a:t>
            </a:r>
            <a:r>
              <a:rPr lang="cs-CZ" dirty="0" err="1"/>
              <a:t>resuscitation</a:t>
            </a:r>
            <a:r>
              <a:rPr lang="cs-CZ" dirty="0"/>
              <a:t> and </a:t>
            </a:r>
            <a:r>
              <a:rPr lang="cs-CZ" dirty="0" err="1"/>
              <a:t>immediate</a:t>
            </a:r>
            <a:r>
              <a:rPr lang="cs-CZ" dirty="0"/>
              <a:t> </a:t>
            </a:r>
            <a:r>
              <a:rPr lang="cs-CZ" dirty="0" err="1"/>
              <a:t>newborn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and </a:t>
            </a:r>
            <a:r>
              <a:rPr lang="cs-CZ" dirty="0" err="1"/>
              <a:t>stimulation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prevention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neonatal</a:t>
            </a:r>
            <a:r>
              <a:rPr lang="cs-CZ" dirty="0"/>
              <a:t> </a:t>
            </a:r>
            <a:r>
              <a:rPr lang="cs-CZ" dirty="0" err="1"/>
              <a:t>deaths</a:t>
            </a:r>
            <a:r>
              <a:rPr lang="cs-CZ" dirty="0"/>
              <a:t>: a </a:t>
            </a:r>
            <a:r>
              <a:rPr lang="cs-CZ" dirty="0" err="1"/>
              <a:t>systematic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, meta-</a:t>
            </a:r>
            <a:r>
              <a:rPr lang="cs-CZ" dirty="0" err="1"/>
              <a:t>analysis</a:t>
            </a:r>
            <a:r>
              <a:rPr lang="cs-CZ" dirty="0"/>
              <a:t> and </a:t>
            </a:r>
            <a:r>
              <a:rPr lang="cs-CZ" dirty="0" err="1"/>
              <a:t>Delphi</a:t>
            </a:r>
            <a:r>
              <a:rPr lang="cs-CZ" dirty="0"/>
              <a:t> </a:t>
            </a:r>
            <a:r>
              <a:rPr lang="cs-CZ" dirty="0" err="1"/>
              <a:t>estimation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mortality </a:t>
            </a:r>
            <a:r>
              <a:rPr lang="cs-CZ" dirty="0" err="1"/>
              <a:t>effect</a:t>
            </a:r>
            <a:r>
              <a:rPr lang="cs-CZ" dirty="0"/>
              <a:t>. BMC Public </a:t>
            </a:r>
            <a:r>
              <a:rPr lang="cs-CZ" dirty="0" err="1"/>
              <a:t>Health</a:t>
            </a:r>
            <a:r>
              <a:rPr lang="cs-CZ" dirty="0"/>
              <a:t> 11, S12. [online]. [cit. 1.3.2022] Dostupné z: https://doi.org/10.1186/1471-2458-11-S3-S12 </a:t>
            </a:r>
          </a:p>
          <a:p>
            <a:r>
              <a:rPr lang="cs-CZ" dirty="0"/>
              <a:t>ROZTOČIL, A., 2020. Mechanismus porodu. In: ROZTOČIL, A. Porodnictví v kostce. Praha: Grada, s. 109-124. ISBN 978-80-271-2098-7.</a:t>
            </a:r>
          </a:p>
          <a:p>
            <a:r>
              <a:rPr lang="cs-CZ" dirty="0"/>
              <a:t>Truhlář A, Černá Pařízková R, </a:t>
            </a:r>
            <a:r>
              <a:rPr lang="cs-CZ" dirty="0" err="1"/>
              <a:t>Dizon</a:t>
            </a:r>
            <a:r>
              <a:rPr lang="cs-CZ" dirty="0"/>
              <a:t> JML, </a:t>
            </a:r>
            <a:r>
              <a:rPr lang="cs-CZ" dirty="0" err="1"/>
              <a:t>Djakow</a:t>
            </a:r>
            <a:r>
              <a:rPr lang="cs-CZ" dirty="0"/>
              <a:t> J, Drábková J, Franěk O, et al. Doporučené postupy pro resuscitaci ERC 2021: Souhrn doporučení. </a:t>
            </a:r>
            <a:r>
              <a:rPr lang="cs-CZ" dirty="0" err="1"/>
              <a:t>Anest</a:t>
            </a:r>
            <a:r>
              <a:rPr lang="cs-CZ" dirty="0"/>
              <a:t> </a:t>
            </a:r>
            <a:r>
              <a:rPr lang="cs-CZ" dirty="0" err="1"/>
              <a:t>Intenz</a:t>
            </a:r>
            <a:r>
              <a:rPr lang="cs-CZ" dirty="0"/>
              <a:t> Med. 2021; 32(</a:t>
            </a:r>
            <a:r>
              <a:rPr lang="cs-CZ" dirty="0" err="1"/>
              <a:t>Suppl</a:t>
            </a:r>
            <a:r>
              <a:rPr lang="cs-CZ" dirty="0"/>
              <a:t>. A): 72 s. </a:t>
            </a:r>
          </a:p>
          <a:p>
            <a:r>
              <a:rPr lang="cs-CZ" dirty="0"/>
              <a:t>Zdroj: Výzkum </a:t>
            </a:r>
          </a:p>
        </p:txBody>
      </p:sp>
    </p:spTree>
    <p:extLst>
      <p:ext uri="{BB962C8B-B14F-4D97-AF65-F5344CB8AC3E}">
        <p14:creationId xmlns:p14="http://schemas.microsoft.com/office/powerpoint/2010/main" val="157994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18801-5AB8-4D3E-8770-066EE175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cs-CZ" sz="3200"/>
              <a:t>Definice pojmů 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A38ED53-C658-1173-B3FE-42D25C7F4C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848484"/>
              </p:ext>
            </p:extLst>
          </p:nvPr>
        </p:nvGraphicFramePr>
        <p:xfrm>
          <a:off x="4678344" y="1127125"/>
          <a:ext cx="6403994" cy="5087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144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592E3-BC1F-475C-B10D-4464086B1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Ošetření novorozence po porodu v PNP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76542A-0F0F-47C6-83B1-DA2B5852C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Prvním a nejdůležitějším krokem je péče o </a:t>
            </a:r>
            <a:r>
              <a:rPr lang="cs-CZ" b="1" dirty="0"/>
              <a:t>tělesnou teplotu </a:t>
            </a:r>
          </a:p>
          <a:p>
            <a:endParaRPr lang="cs-CZ" b="1" dirty="0"/>
          </a:p>
          <a:p>
            <a:pPr lvl="1"/>
            <a:r>
              <a:rPr lang="cs-CZ" dirty="0"/>
              <a:t>Novorozence zabalte, osušte a začněte s taktilní stimulací </a:t>
            </a:r>
          </a:p>
          <a:p>
            <a:pPr lvl="1"/>
            <a:r>
              <a:rPr lang="cs-CZ" dirty="0"/>
              <a:t>K zahřátí novorozence lze využít speciální tvarovatelnou izotermickou folii</a:t>
            </a:r>
          </a:p>
          <a:p>
            <a:pPr lvl="1"/>
            <a:r>
              <a:rPr lang="cs-CZ" dirty="0"/>
              <a:t>Novorozenci otírejte obličej i celé tělo rouškou, tím zahájíte stimulaci</a:t>
            </a:r>
          </a:p>
          <a:p>
            <a:pPr lvl="1"/>
            <a:r>
              <a:rPr lang="cs-CZ" dirty="0"/>
              <a:t>Dále lze využít tření </a:t>
            </a:r>
            <a:r>
              <a:rPr lang="cs-CZ" dirty="0" err="1"/>
              <a:t>plosek</a:t>
            </a:r>
            <a:r>
              <a:rPr lang="cs-CZ" dirty="0"/>
              <a:t> nohou či tlak po obou stranách páteře</a:t>
            </a:r>
          </a:p>
          <a:p>
            <a:pPr lvl="1"/>
            <a:r>
              <a:rPr lang="cs-CZ" dirty="0"/>
              <a:t>Nezapomeňte </a:t>
            </a:r>
            <a:r>
              <a:rPr lang="cs-CZ" b="1" dirty="0"/>
              <a:t>zaznamenat čas </a:t>
            </a:r>
          </a:p>
          <a:p>
            <a:pPr lvl="1"/>
            <a:r>
              <a:rPr lang="cs-CZ" b="1" dirty="0"/>
              <a:t>Pokud je to možné odložte podvaz pupečníku</a:t>
            </a:r>
          </a:p>
          <a:p>
            <a:pPr lvl="1"/>
            <a:endParaRPr lang="cs-CZ" b="1" dirty="0"/>
          </a:p>
          <a:p>
            <a:pPr lvl="1"/>
            <a:endParaRPr lang="cs-CZ" b="1" dirty="0"/>
          </a:p>
          <a:p>
            <a:pPr marL="457200" lvl="1" indent="0">
              <a:buNone/>
            </a:pPr>
            <a:endParaRPr lang="cs-CZ" b="1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C96AABEF-CA86-4901-8BC4-D7857D9D9466}"/>
              </a:ext>
            </a:extLst>
          </p:cNvPr>
          <p:cNvSpPr/>
          <p:nvPr/>
        </p:nvSpPr>
        <p:spPr>
          <a:xfrm>
            <a:off x="5283200" y="2641600"/>
            <a:ext cx="426720" cy="3759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93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78643-9150-41FE-B3F2-E7B0E537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OŠETŘENÍ NOVOROZENCE PO PORODU V PNP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E74BAC-4CE2-48BE-A9DA-D2CC5BEB6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3" y="1825625"/>
            <a:ext cx="11032067" cy="466725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/>
              <a:t>U novorozence zhodnoťte dýchání, svalový tonus a srdeční frekvenci </a:t>
            </a:r>
          </a:p>
          <a:p>
            <a:r>
              <a:rPr lang="cs-CZ" dirty="0"/>
              <a:t>V dokumentaci spolu s barvou kůže a reflexní reaktivitou </a:t>
            </a:r>
            <a:r>
              <a:rPr lang="cs-CZ" b="1" dirty="0"/>
              <a:t>vyplňte APGAR </a:t>
            </a:r>
            <a:r>
              <a:rPr lang="cs-CZ" b="1" dirty="0" err="1"/>
              <a:t>skore</a:t>
            </a:r>
            <a:r>
              <a:rPr lang="cs-CZ" b="1" dirty="0"/>
              <a:t> v 1., 5., 10. minutě</a:t>
            </a:r>
          </a:p>
          <a:p>
            <a:pPr lvl="1"/>
            <a:r>
              <a:rPr lang="cs-CZ" dirty="0"/>
              <a:t>Zhodnocení dýchání proveďte pohledem a fonendoskopem</a:t>
            </a:r>
          </a:p>
          <a:p>
            <a:pPr lvl="1"/>
            <a:r>
              <a:rPr lang="cs-CZ" dirty="0"/>
              <a:t>Zhodnocení srdeční akce určete pomocí fonendoskopu (adekvátně 100 pulsů/min)</a:t>
            </a:r>
          </a:p>
          <a:p>
            <a:pPr lvl="1"/>
            <a:r>
              <a:rPr lang="cs-CZ" dirty="0"/>
              <a:t>Zaměřte se na dechovou aktivitu novorozence </a:t>
            </a:r>
          </a:p>
          <a:p>
            <a:pPr lvl="2"/>
            <a:r>
              <a:rPr lang="cs-CZ" dirty="0"/>
              <a:t>Saturace se během prvních minut života bude pohybovat okolo 65 %, po 10 minutách by měla stoupnout na 90 % </a:t>
            </a:r>
          </a:p>
          <a:p>
            <a:pPr lvl="2"/>
            <a:endParaRPr lang="cs-CZ" dirty="0"/>
          </a:p>
          <a:p>
            <a:pPr marL="914400" lvl="2" indent="0">
              <a:buNone/>
            </a:pPr>
            <a:r>
              <a:rPr lang="cs-CZ" b="1" dirty="0"/>
              <a:t>UDRŽUJTE NOVOROZENCE V TEPLE ! </a:t>
            </a:r>
          </a:p>
          <a:p>
            <a:pPr marL="914400" lvl="2" indent="0">
              <a:buNone/>
            </a:pPr>
            <a:endParaRPr lang="cs-CZ" b="1" dirty="0"/>
          </a:p>
          <a:p>
            <a:pPr marL="914400" lvl="2" indent="0">
              <a:buNone/>
            </a:pPr>
            <a:endParaRPr lang="cs-CZ" dirty="0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38068F2D-9623-4DE3-9C1F-F688CDB69C45}"/>
              </a:ext>
            </a:extLst>
          </p:cNvPr>
          <p:cNvSpPr/>
          <p:nvPr/>
        </p:nvSpPr>
        <p:spPr>
          <a:xfrm>
            <a:off x="4602038" y="4500880"/>
            <a:ext cx="436880" cy="599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521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446B7-6168-4035-B0CC-EADFA9C26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Zhodnocení dechové aktivity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DE55A8-D9E6-4264-BDBD-4CFB6941F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NOVOROZENEC </a:t>
            </a:r>
            <a:r>
              <a:rPr lang="cs-CZ" dirty="0">
                <a:solidFill>
                  <a:srgbClr val="FF0000"/>
                </a:solidFill>
              </a:rPr>
              <a:t>DÝCHÁ DOSTATEČNĚ ? </a:t>
            </a:r>
          </a:p>
          <a:p>
            <a:pPr lvl="1"/>
            <a:r>
              <a:rPr lang="cs-CZ" dirty="0"/>
              <a:t>Po jedné minutě proveďte podvaz pupečníku plastovými klipsy a tkalouny</a:t>
            </a:r>
          </a:p>
          <a:p>
            <a:pPr lvl="1"/>
            <a:r>
              <a:rPr lang="cs-CZ" dirty="0"/>
              <a:t>Pupečník zaškrťte cca 5 až 10 cm od novorozence a 5 až 10 cm od matky</a:t>
            </a:r>
          </a:p>
          <a:p>
            <a:pPr lvl="1"/>
            <a:r>
              <a:rPr lang="cs-CZ" dirty="0"/>
              <a:t>Pupečník přestřihněte a sterilně kryjte</a:t>
            </a:r>
          </a:p>
          <a:p>
            <a:pPr lvl="1"/>
            <a:r>
              <a:rPr lang="cs-CZ" dirty="0"/>
              <a:t>Pokud novorozenec dýchá dostatečně a má uspokojivou srdeční akci nadále udržujte teplo (ručníky, roušky, izotermické folie, ručníky)</a:t>
            </a:r>
          </a:p>
          <a:p>
            <a:pPr lvl="1"/>
            <a:r>
              <a:rPr lang="cs-CZ" dirty="0"/>
              <a:t>Zeptejte se matky zda chce novorozence přiložit ( „skin to skin“) </a:t>
            </a:r>
          </a:p>
          <a:p>
            <a:pPr lvl="1"/>
            <a:r>
              <a:rPr lang="cs-CZ" dirty="0"/>
              <a:t>Oba udržujte v teple !</a:t>
            </a:r>
          </a:p>
          <a:p>
            <a:pPr lvl="2"/>
            <a:r>
              <a:rPr lang="cs-CZ" dirty="0"/>
              <a:t>Neizolujte pouze novorozence ! Pokud je matka </a:t>
            </a:r>
            <a:r>
              <a:rPr lang="cs-CZ" dirty="0" err="1"/>
              <a:t>normotermická</a:t>
            </a:r>
            <a:r>
              <a:rPr lang="cs-CZ" dirty="0"/>
              <a:t> může novorozence zahřívat</a:t>
            </a:r>
          </a:p>
        </p:txBody>
      </p:sp>
    </p:spTree>
    <p:extLst>
      <p:ext uri="{BB962C8B-B14F-4D97-AF65-F5344CB8AC3E}">
        <p14:creationId xmlns:p14="http://schemas.microsoft.com/office/powerpoint/2010/main" val="415833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9CE957-6931-4F90-B935-1FB81717A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cs-CZ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ZAHÁJENÍ RESUSCITACE NOVOROZENCE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0A09E0-387C-42EC-8EAC-34673C227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pPr lvl="1"/>
            <a:r>
              <a:rPr lang="cs-CZ" dirty="0"/>
              <a:t>Přestřihněte pupečník !</a:t>
            </a:r>
          </a:p>
          <a:p>
            <a:pPr lvl="1"/>
            <a:r>
              <a:rPr lang="cs-CZ" b="1" dirty="0"/>
              <a:t>Zprůchodněte</a:t>
            </a:r>
            <a:r>
              <a:rPr lang="cs-CZ" dirty="0"/>
              <a:t> dýchací cesty !</a:t>
            </a:r>
          </a:p>
          <a:p>
            <a:pPr lvl="1"/>
            <a:r>
              <a:rPr lang="cs-CZ" dirty="0"/>
              <a:t>Novorozence uložte na záda s hlavou v </a:t>
            </a:r>
            <a:r>
              <a:rPr lang="cs-CZ" b="1" dirty="0"/>
              <a:t>neutrální poloze </a:t>
            </a:r>
          </a:p>
          <a:p>
            <a:pPr lvl="1"/>
            <a:r>
              <a:rPr lang="cs-CZ" dirty="0"/>
              <a:t>Zvolte správnou velikost obličejové masky a proveďte 5 vdechů za stálé monitorace saturace a EKG</a:t>
            </a:r>
          </a:p>
          <a:p>
            <a:pPr marL="457200" lvl="1" indent="0" algn="ctr">
              <a:buNone/>
            </a:pPr>
            <a:r>
              <a:rPr lang="cs-CZ" b="1" u="sng" dirty="0">
                <a:solidFill>
                  <a:srgbClr val="FF0000"/>
                </a:solidFill>
              </a:rPr>
              <a:t>Pouze 21% kyslík</a:t>
            </a:r>
          </a:p>
          <a:p>
            <a:pPr lvl="1"/>
            <a:r>
              <a:rPr lang="cs-CZ" dirty="0"/>
              <a:t>Pozorujte pohyby hrudníku →hrudník se nezvedá→ překontrolujte polohu masky, 2 ruce na masce→ zvažte odsátí</a:t>
            </a:r>
          </a:p>
          <a:p>
            <a:pPr lvl="1"/>
            <a:endParaRPr lang="cs-CZ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60DA379-382E-437B-8A23-218C11475D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171616"/>
              </p:ext>
            </p:extLst>
          </p:nvPr>
        </p:nvGraphicFramePr>
        <p:xfrm>
          <a:off x="2315817" y="1945125"/>
          <a:ext cx="8610600" cy="1188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Šipka: zahnutá doleva 7">
            <a:extLst>
              <a:ext uri="{FF2B5EF4-FFF2-40B4-BE49-F238E27FC236}">
                <a16:creationId xmlns:a16="http://schemas.microsoft.com/office/drawing/2014/main" id="{BA5D8742-B4E1-4024-B770-48E725E9868F}"/>
              </a:ext>
            </a:extLst>
          </p:cNvPr>
          <p:cNvSpPr/>
          <p:nvPr/>
        </p:nvSpPr>
        <p:spPr>
          <a:xfrm>
            <a:off x="8239539" y="4313582"/>
            <a:ext cx="834887" cy="725557"/>
          </a:xfrm>
          <a:prstGeom prst="curvedLeftArrow">
            <a:avLst>
              <a:gd name="adj1" fmla="val 25000"/>
              <a:gd name="adj2" fmla="val 50000"/>
              <a:gd name="adj3" fmla="val 319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9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7DCD2-CF19-497D-8894-8D832392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cap="none" dirty="0">
                <a:solidFill>
                  <a:prstClr val="black"/>
                </a:solidFill>
                <a:latin typeface="Calibri Light" panose="020F0302020204030204"/>
              </a:rPr>
              <a:t>RESUSCITACE NOVOROZENCE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B7E455-3E44-42A1-9EF7-9120E8D7B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Pokud se hrudník stále </a:t>
            </a:r>
            <a:r>
              <a:rPr lang="cs-CZ" b="1" dirty="0"/>
              <a:t>nezvedá zopakujte 5 vdechů</a:t>
            </a:r>
          </a:p>
          <a:p>
            <a:r>
              <a:rPr lang="cs-CZ" dirty="0"/>
              <a:t>Znovu zhodnoťte srdeční frekvenci a pohyby hrudníku </a:t>
            </a:r>
          </a:p>
          <a:p>
            <a:r>
              <a:rPr lang="cs-CZ" dirty="0"/>
              <a:t>Pokud se hrudník zvedá pokračujte ve ventilaci</a:t>
            </a:r>
          </a:p>
          <a:p>
            <a:r>
              <a:rPr lang="cs-CZ" dirty="0"/>
              <a:t>Nezapomeňte sledovat čas ! </a:t>
            </a:r>
          </a:p>
          <a:p>
            <a:r>
              <a:rPr lang="cs-CZ" dirty="0"/>
              <a:t>Pokud je po 30 vteřinách srdeční frekvence stále neuspokojivá ( pod 60 pulsů/min) </a:t>
            </a:r>
            <a:r>
              <a:rPr lang="cs-CZ" b="1" dirty="0"/>
              <a:t>ZAHAJTE SRDEČNÍ MASÁŽ </a:t>
            </a:r>
          </a:p>
          <a:p>
            <a:r>
              <a:rPr lang="cs-CZ" b="1" dirty="0"/>
              <a:t>U novorozence se provádí 3 stlačení a 1 vdech</a:t>
            </a:r>
          </a:p>
          <a:p>
            <a:r>
              <a:rPr lang="cs-CZ" b="1" dirty="0"/>
              <a:t>Stlačujte 2 prsty, v 1/3 hrudníku na spojnici bradavek </a:t>
            </a:r>
          </a:p>
          <a:p>
            <a:r>
              <a:rPr lang="cs-CZ" dirty="0"/>
              <a:t>Novorozenci podejte 100% kyslík</a:t>
            </a:r>
          </a:p>
          <a:p>
            <a:r>
              <a:rPr lang="cs-CZ" dirty="0"/>
              <a:t>Zvažte zavedení </a:t>
            </a:r>
            <a:r>
              <a:rPr lang="cs-CZ" dirty="0" err="1"/>
              <a:t>laryngeální</a:t>
            </a:r>
            <a:r>
              <a:rPr lang="cs-CZ" dirty="0"/>
              <a:t> masky </a:t>
            </a:r>
          </a:p>
          <a:p>
            <a:r>
              <a:rPr lang="cs-CZ" dirty="0"/>
              <a:t>Každých 30 vteřin resuscitace kontrolujte srdeční frekvenci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67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F900D-BC5A-495E-8879-FC2B3B140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vstup do cévního řečiště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E1E02-8562-48CC-BEF6-D65E20380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 případě, že adekvátní ventilace a srdeční masáž nevede k zlepšení stavu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→</a:t>
            </a:r>
            <a:r>
              <a:rPr lang="cs-CZ" b="1" dirty="0"/>
              <a:t> zajištění periferního žilního vstupu</a:t>
            </a:r>
          </a:p>
          <a:p>
            <a:pPr lvl="1"/>
            <a:r>
              <a:rPr lang="cs-CZ" dirty="0" err="1"/>
              <a:t>Intraoseálně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Kanylace</a:t>
            </a:r>
            <a:r>
              <a:rPr lang="cs-CZ" dirty="0"/>
              <a:t> pupečníku </a:t>
            </a:r>
          </a:p>
          <a:p>
            <a:r>
              <a:rPr lang="cs-CZ" dirty="0"/>
              <a:t>Po zajištění cévního vstupu</a:t>
            </a:r>
          </a:p>
          <a:p>
            <a:pPr lvl="1"/>
            <a:r>
              <a:rPr lang="cs-CZ" dirty="0"/>
              <a:t>Adrenalin → 10–30 µg/kg → 1ml (1 </a:t>
            </a:r>
            <a:r>
              <a:rPr lang="cs-CZ" dirty="0" err="1"/>
              <a:t>amp</a:t>
            </a:r>
            <a:r>
              <a:rPr lang="cs-CZ" dirty="0"/>
              <a:t>) do 10ml stříkačky, dotáhnout do 9 ml fyziologického roztoku→ = 0,1ml/kg = 0,01mg/kg</a:t>
            </a:r>
          </a:p>
          <a:p>
            <a:pPr lvl="1"/>
            <a:r>
              <a:rPr lang="cs-CZ" dirty="0"/>
              <a:t>Dávku opakujte po 3 až 5 minutách </a:t>
            </a:r>
          </a:p>
        </p:txBody>
      </p:sp>
    </p:spTree>
    <p:extLst>
      <p:ext uri="{BB962C8B-B14F-4D97-AF65-F5344CB8AC3E}">
        <p14:creationId xmlns:p14="http://schemas.microsoft.com/office/powerpoint/2010/main" val="3571509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46A255-EC5B-40D0-B2D6-B3061667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resuscitace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267BB7-C0B7-4761-B621-8455DE8F5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po porodu není přítomná srdeční akce a stav novorozence se i přes adekvátní resuscitaci a vyloučení reverzibilních příčin nemění po dobu 20 min </a:t>
            </a:r>
          </a:p>
          <a:p>
            <a:r>
              <a:rPr lang="cs-CZ" dirty="0"/>
              <a:t>Zahajte paliativní péči </a:t>
            </a:r>
          </a:p>
        </p:txBody>
      </p:sp>
    </p:spTree>
    <p:extLst>
      <p:ext uri="{BB962C8B-B14F-4D97-AF65-F5344CB8AC3E}">
        <p14:creationId xmlns:p14="http://schemas.microsoft.com/office/powerpoint/2010/main" val="2302814175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TM04033937[[fn=Kondenzační stopa]]</Template>
  <TotalTime>3980</TotalTime>
  <Words>888</Words>
  <Application>Microsoft Office PowerPoint</Application>
  <PresentationFormat>Širokoúhlá obrazovka</PresentationFormat>
  <Paragraphs>79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Kondenzační stopa</vt:lpstr>
      <vt:lpstr>Ošetření novorozence po porodu v PNP</vt:lpstr>
      <vt:lpstr>Definice pojmů </vt:lpstr>
      <vt:lpstr>Ošetření novorozence po porodu v PNP </vt:lpstr>
      <vt:lpstr>OŠETŘENÍ NOVOROZENCE PO PORODU V PNP</vt:lpstr>
      <vt:lpstr>Zhodnocení dechové aktivity </vt:lpstr>
      <vt:lpstr>ZAHÁJENÍ RESUSCITACE NOVOROZENCE</vt:lpstr>
      <vt:lpstr>RESUSCITACE NOVOROZENCE</vt:lpstr>
      <vt:lpstr>vstup do cévního řečiště</vt:lpstr>
      <vt:lpstr>Ukončení resuscitace </vt:lpstr>
      <vt:lpstr>Zdroje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Ošetření novorozence po porodu v PNP</dc:title>
  <dc:creator>Erika Kofroňová</dc:creator>
  <cp:lastModifiedBy>Erika Kofroňová</cp:lastModifiedBy>
  <cp:revision>10</cp:revision>
  <dcterms:created xsi:type="dcterms:W3CDTF">2022-04-20T10:29:28Z</dcterms:created>
  <dcterms:modified xsi:type="dcterms:W3CDTF">2022-05-02T20:01:50Z</dcterms:modified>
</cp:coreProperties>
</file>