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A4D00-A16B-4D2F-B3CA-1CD886D529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F40A8F-424E-459E-B462-32015B371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DB1C5-547B-46A7-8683-1525EF459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257FD-6A22-45EF-87C3-FF842553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47E52-C3CA-450C-860F-BFC65F144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3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3AB54-E59A-4D70-A7F0-CD4E9A30F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114C64-C6F5-4991-904B-AECF418825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244BD-0D95-4D09-B8D9-E9EB3D4D1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20765-1F5B-49D0-B2BA-27D100B49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08F9B-52EC-4413-B460-F1995D0D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1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863320-C449-4F4A-9733-9188F4ADD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C6CF58-B239-4343-807A-88770B6F2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89C3D-276F-4CA9-AD09-32BC83342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79210-B0DC-4C65-8437-6238586FC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337AD-60D5-40B2-AAA8-3E0CA7C5C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02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36321-E70F-4166-9736-D6E5C5BE6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BE03E-D05B-4B7C-A223-2FF2B3A3C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9E263-AC29-4E27-8CED-C9F0379E2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7E4D6-B750-4829-801E-18DCBBFEC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9E473-C9AB-4B8E-81B3-8D91DE3F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11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186FE-CEF2-44D8-8FA4-C73FA48E6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94042-A67C-49C7-A248-C1C4B7EBC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DA34B-3AAE-4A24-ADD5-AAF9195E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E271A-DFE2-42B7-9EE6-62782D02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35627-4E25-49EC-B58C-00A15C7E2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9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26A02-C5D6-485F-8423-C8D3E4499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13569-A3CD-4803-8815-2FB24F74C8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7FA5AE-AB38-4BAD-85C4-8354ED6B1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C56884-4486-4488-96AA-128D5170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30AE9-579C-4E82-B222-4D83422F0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96CA0C-7054-4C62-8DEB-9AA55C750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628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C419F-C005-42FB-A7DC-FE6F81CB3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83402C-30BA-4FC3-82D1-CD51FF4C6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7C122-DE7F-4F99-9905-17BFFD1B3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1CEB4F-2816-48B7-BF69-F4C3EC2C0C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851879-FC99-4FEF-AB07-E51ABD9B31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A0BA2B-C904-4226-ABC2-73C08D240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640387-050C-40E4-86EC-0BD153BB5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F72E6C-A6B8-40C2-A46E-2F245DD9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31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1DAD2-8DA8-4728-849F-F83CB5B18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06C96E-136D-4B65-80FD-32E563070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17C670-8ACB-4F88-875B-319435040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9AA221-0A8B-4692-B8F3-801FDF38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2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965B6D-DA0D-4BA1-9543-4BC5B71B7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CB72B-D9CC-4A4F-B36E-49115F72B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EABA08-340C-45E5-810E-0D726EE46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679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3A31C-FD20-42E3-BA86-57173BBFA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EEACF-F782-4C9E-B67F-8F70F4B5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AD4FB6-209F-471B-BFA5-FACCEBCAA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17FC1-B2B3-4018-AFF0-1A6F8D54E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24EEB7-9AC1-4AD3-99A5-96C27BC5A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7BBD90-8300-4AA6-AACC-77EDE279E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52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46479-65BF-40DF-BA43-DFC52127D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F9E37-D844-430A-886C-07258AF366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A8528A-2477-40B2-9022-C203E7254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236CE-7805-407A-89E4-A05AE5E3E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E47888-C787-41D0-9511-B27355298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A91F9-8C65-4164-8568-25569FA7E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252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362C65-DC87-4793-8324-88EEF5993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A97FE-2D4D-4E00-8B17-3D35E02CB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6BAAE-6414-45E0-96E9-237B58C7B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EC411-89D2-46DB-A35A-D1A4A5297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24589-4278-4F78-B2BF-C6D8E9985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A2A69F-6476-4D38-AEF1-AB95556D5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100CB-1806-45AD-88C0-5CBDA510F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23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3" Type="http://schemas.openxmlformats.org/officeDocument/2006/relationships/image" Target="../media/image30.svg"/><Relationship Id="rId7" Type="http://schemas.openxmlformats.org/officeDocument/2006/relationships/image" Target="../media/image12.svg"/><Relationship Id="rId12" Type="http://schemas.openxmlformats.org/officeDocument/2006/relationships/image" Target="../media/image37.png"/><Relationship Id="rId17" Type="http://schemas.openxmlformats.org/officeDocument/2006/relationships/image" Target="../media/image42.svg"/><Relationship Id="rId2" Type="http://schemas.openxmlformats.org/officeDocument/2006/relationships/image" Target="../media/image29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40.sv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0.svg"/><Relationship Id="rId18" Type="http://schemas.openxmlformats.org/officeDocument/2006/relationships/image" Target="../media/image51.png"/><Relationship Id="rId26" Type="http://schemas.openxmlformats.org/officeDocument/2006/relationships/image" Target="../media/image19.png"/><Relationship Id="rId3" Type="http://schemas.openxmlformats.org/officeDocument/2006/relationships/image" Target="../media/image44.svg"/><Relationship Id="rId21" Type="http://schemas.openxmlformats.org/officeDocument/2006/relationships/image" Target="../media/image54.svg"/><Relationship Id="rId7" Type="http://schemas.openxmlformats.org/officeDocument/2006/relationships/image" Target="../media/image30.svg"/><Relationship Id="rId12" Type="http://schemas.openxmlformats.org/officeDocument/2006/relationships/image" Target="../media/image49.png"/><Relationship Id="rId17" Type="http://schemas.openxmlformats.org/officeDocument/2006/relationships/image" Target="../media/image42.svg"/><Relationship Id="rId25" Type="http://schemas.openxmlformats.org/officeDocument/2006/relationships/image" Target="../media/image2.svg"/><Relationship Id="rId2" Type="http://schemas.openxmlformats.org/officeDocument/2006/relationships/image" Target="../media/image43.png"/><Relationship Id="rId16" Type="http://schemas.openxmlformats.org/officeDocument/2006/relationships/image" Target="../media/image41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48.svg"/><Relationship Id="rId24" Type="http://schemas.openxmlformats.org/officeDocument/2006/relationships/image" Target="../media/image1.png"/><Relationship Id="rId5" Type="http://schemas.openxmlformats.org/officeDocument/2006/relationships/image" Target="../media/image46.svg"/><Relationship Id="rId15" Type="http://schemas.openxmlformats.org/officeDocument/2006/relationships/image" Target="../media/image8.svg"/><Relationship Id="rId23" Type="http://schemas.openxmlformats.org/officeDocument/2006/relationships/image" Target="../media/image56.svg"/><Relationship Id="rId10" Type="http://schemas.openxmlformats.org/officeDocument/2006/relationships/image" Target="../media/image47.png"/><Relationship Id="rId19" Type="http://schemas.openxmlformats.org/officeDocument/2006/relationships/image" Target="../media/image52.svg"/><Relationship Id="rId4" Type="http://schemas.openxmlformats.org/officeDocument/2006/relationships/image" Target="../media/image45.png"/><Relationship Id="rId9" Type="http://schemas.openxmlformats.org/officeDocument/2006/relationships/image" Target="../media/image40.svg"/><Relationship Id="rId14" Type="http://schemas.openxmlformats.org/officeDocument/2006/relationships/image" Target="../media/image7.png"/><Relationship Id="rId22" Type="http://schemas.openxmlformats.org/officeDocument/2006/relationships/image" Target="../media/image55.png"/><Relationship Id="rId27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338D7A3-FDAC-431B-A6C6-42D3A09B671C}"/>
              </a:ext>
            </a:extLst>
          </p:cNvPr>
          <p:cNvGrpSpPr/>
          <p:nvPr/>
        </p:nvGrpSpPr>
        <p:grpSpPr>
          <a:xfrm>
            <a:off x="-207685" y="469762"/>
            <a:ext cx="4032886" cy="3486707"/>
            <a:chOff x="-292352" y="4212029"/>
            <a:chExt cx="4032886" cy="348670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28AF19-6991-4F3B-B123-A40D072DE78E}"/>
                </a:ext>
              </a:extLst>
            </p:cNvPr>
            <p:cNvSpPr/>
            <p:nvPr/>
          </p:nvSpPr>
          <p:spPr>
            <a:xfrm>
              <a:off x="-292352" y="4212029"/>
              <a:ext cx="4032886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sz="1013" dirty="0"/>
                <a:t>Conveyance Process</a:t>
              </a:r>
            </a:p>
          </p:txBody>
        </p:sp>
        <p:pic>
          <p:nvPicPr>
            <p:cNvPr id="6" name="Graphic 5" descr="Folder Search outline">
              <a:extLst>
                <a:ext uri="{FF2B5EF4-FFF2-40B4-BE49-F238E27FC236}">
                  <a16:creationId xmlns:a16="http://schemas.microsoft.com/office/drawing/2014/main" id="{19A9385B-6C1F-4BB1-B25C-B1E770F4E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8140" y="4765801"/>
              <a:ext cx="514350" cy="514350"/>
            </a:xfrm>
            <a:prstGeom prst="rect">
              <a:avLst/>
            </a:prstGeom>
          </p:spPr>
        </p:pic>
        <p:pic>
          <p:nvPicPr>
            <p:cNvPr id="7" name="Graphic 6" descr="Blueprint outline">
              <a:extLst>
                <a:ext uri="{FF2B5EF4-FFF2-40B4-BE49-F238E27FC236}">
                  <a16:creationId xmlns:a16="http://schemas.microsoft.com/office/drawing/2014/main" id="{C0634825-3074-4FFE-BFA8-5DD0AAF88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16931" y="6017862"/>
              <a:ext cx="514350" cy="514350"/>
            </a:xfrm>
            <a:prstGeom prst="rect">
              <a:avLst/>
            </a:prstGeom>
          </p:spPr>
        </p:pic>
        <p:pic>
          <p:nvPicPr>
            <p:cNvPr id="8" name="Graphic 7" descr="Books outline">
              <a:extLst>
                <a:ext uri="{FF2B5EF4-FFF2-40B4-BE49-F238E27FC236}">
                  <a16:creationId xmlns:a16="http://schemas.microsoft.com/office/drawing/2014/main" id="{BBB97266-3A1C-49D1-A079-36340103E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26648" y="5364676"/>
              <a:ext cx="514350" cy="514350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4440392-7372-4DC4-8D15-138C866EB3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8124" y="6906657"/>
              <a:ext cx="94159" cy="1263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EAE673E-9FA7-4030-8B71-C18DB928DED6}"/>
                </a:ext>
              </a:extLst>
            </p:cNvPr>
            <p:cNvSpPr/>
            <p:nvPr/>
          </p:nvSpPr>
          <p:spPr>
            <a:xfrm>
              <a:off x="386818" y="4896804"/>
              <a:ext cx="738256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Information research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3B3F4C-C0E9-40C6-B9E0-0CA45663B3C8}"/>
                </a:ext>
              </a:extLst>
            </p:cNvPr>
            <p:cNvSpPr/>
            <p:nvPr/>
          </p:nvSpPr>
          <p:spPr>
            <a:xfrm>
              <a:off x="496358" y="5530280"/>
              <a:ext cx="638668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Collection of information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B5BCA6E-9113-4030-8CA5-AD3A015CA14B}"/>
                </a:ext>
              </a:extLst>
            </p:cNvPr>
            <p:cNvSpPr/>
            <p:nvPr/>
          </p:nvSpPr>
          <p:spPr>
            <a:xfrm>
              <a:off x="446819" y="6163757"/>
              <a:ext cx="738257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Processing of information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47CD502-7A1A-41BF-A323-EE735280A07D}"/>
                </a:ext>
              </a:extLst>
            </p:cNvPr>
            <p:cNvSpPr/>
            <p:nvPr/>
          </p:nvSpPr>
          <p:spPr>
            <a:xfrm>
              <a:off x="462079" y="6797233"/>
              <a:ext cx="738257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Distribution of </a:t>
              </a:r>
            </a:p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information</a:t>
              </a:r>
            </a:p>
          </p:txBody>
        </p:sp>
        <p:cxnSp>
          <p:nvCxnSpPr>
            <p:cNvPr id="14" name="Connector: Curved 13">
              <a:extLst>
                <a:ext uri="{FF2B5EF4-FFF2-40B4-BE49-F238E27FC236}">
                  <a16:creationId xmlns:a16="http://schemas.microsoft.com/office/drawing/2014/main" id="{599C2706-35F1-4873-B19B-F87C28B5D4F6}"/>
                </a:ext>
              </a:extLst>
            </p:cNvPr>
            <p:cNvCxnSpPr>
              <a:stCxn id="6" idx="3"/>
              <a:endCxn id="8" idx="0"/>
            </p:cNvCxnSpPr>
            <p:nvPr/>
          </p:nvCxnSpPr>
          <p:spPr>
            <a:xfrm flipH="1">
              <a:off x="1483823" y="5022976"/>
              <a:ext cx="248667" cy="341700"/>
            </a:xfrm>
            <a:prstGeom prst="curvedConnector4">
              <a:avLst>
                <a:gd name="adj1" fmla="val -51711"/>
                <a:gd name="adj2" fmla="val 8763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or: Curved 14">
              <a:extLst>
                <a:ext uri="{FF2B5EF4-FFF2-40B4-BE49-F238E27FC236}">
                  <a16:creationId xmlns:a16="http://schemas.microsoft.com/office/drawing/2014/main" id="{ADD0CB98-AEC0-4860-A0C8-5F436BC9D312}"/>
                </a:ext>
              </a:extLst>
            </p:cNvPr>
            <p:cNvCxnSpPr>
              <a:cxnSpLocks/>
              <a:stCxn id="7" idx="3"/>
              <a:endCxn id="22" idx="0"/>
            </p:cNvCxnSpPr>
            <p:nvPr/>
          </p:nvCxnSpPr>
          <p:spPr>
            <a:xfrm flipH="1">
              <a:off x="1478243" y="6275037"/>
              <a:ext cx="253038" cy="364387"/>
            </a:xfrm>
            <a:prstGeom prst="curvedConnector4">
              <a:avLst>
                <a:gd name="adj1" fmla="val -50818"/>
                <a:gd name="adj2" fmla="val 85289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F93FEB8-79EF-4E7D-BD8E-69C3FB4FCC7C}"/>
                </a:ext>
              </a:extLst>
            </p:cNvPr>
            <p:cNvSpPr/>
            <p:nvPr/>
          </p:nvSpPr>
          <p:spPr>
            <a:xfrm>
              <a:off x="253603" y="7362158"/>
              <a:ext cx="1022483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Subsequent</a:t>
              </a:r>
            </a:p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retro-perspective analysis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1D4ADA-D621-453C-9047-81DA47768E73}"/>
                </a:ext>
              </a:extLst>
            </p:cNvPr>
            <p:cNvSpPr/>
            <p:nvPr/>
          </p:nvSpPr>
          <p:spPr>
            <a:xfrm>
              <a:off x="2495654" y="6331058"/>
              <a:ext cx="1016318" cy="252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Transmission of large amount of raw data</a:t>
              </a:r>
            </a:p>
          </p:txBody>
        </p:sp>
        <p:pic>
          <p:nvPicPr>
            <p:cNvPr id="18" name="Graphic 17" descr="Raw Materials outline">
              <a:extLst>
                <a:ext uri="{FF2B5EF4-FFF2-40B4-BE49-F238E27FC236}">
                  <a16:creationId xmlns:a16="http://schemas.microsoft.com/office/drawing/2014/main" id="{F1891EA7-8C60-4F31-9490-0AB030B9F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462144" y="5690538"/>
              <a:ext cx="514350" cy="514350"/>
            </a:xfrm>
            <a:prstGeom prst="rect">
              <a:avLst/>
            </a:prstGeom>
          </p:spPr>
        </p:pic>
        <p:pic>
          <p:nvPicPr>
            <p:cNvPr id="19" name="Graphic 18" descr="Arrow Right outline">
              <a:extLst>
                <a:ext uri="{FF2B5EF4-FFF2-40B4-BE49-F238E27FC236}">
                  <a16:creationId xmlns:a16="http://schemas.microsoft.com/office/drawing/2014/main" id="{3798ACED-760B-430B-B18B-10C2EE2F2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795686" y="6059813"/>
              <a:ext cx="281753" cy="281753"/>
            </a:xfrm>
            <a:prstGeom prst="rect">
              <a:avLst/>
            </a:prstGeom>
          </p:spPr>
        </p:pic>
        <p:pic>
          <p:nvPicPr>
            <p:cNvPr id="20" name="Graphic 19" descr="Users with solid fill">
              <a:extLst>
                <a:ext uri="{FF2B5EF4-FFF2-40B4-BE49-F238E27FC236}">
                  <a16:creationId xmlns:a16="http://schemas.microsoft.com/office/drawing/2014/main" id="{263FF2A0-B21E-4833-B6E0-95BCA74B7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215931" y="7039412"/>
              <a:ext cx="168153" cy="168153"/>
            </a:xfrm>
            <a:prstGeom prst="rect">
              <a:avLst/>
            </a:prstGeom>
          </p:spPr>
        </p:pic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E31FAB26-4857-4E7B-BD7F-98D57FFEDF79}"/>
                </a:ext>
              </a:extLst>
            </p:cNvPr>
            <p:cNvCxnSpPr>
              <a:cxnSpLocks/>
              <a:stCxn id="8" idx="1"/>
              <a:endCxn id="7" idx="0"/>
            </p:cNvCxnSpPr>
            <p:nvPr/>
          </p:nvCxnSpPr>
          <p:spPr>
            <a:xfrm rot="10800000" flipH="1" flipV="1">
              <a:off x="1226648" y="5621851"/>
              <a:ext cx="247458" cy="396011"/>
            </a:xfrm>
            <a:prstGeom prst="curvedConnector4">
              <a:avLst>
                <a:gd name="adj1" fmla="val -51963"/>
                <a:gd name="adj2" fmla="val 824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Graphic 21" descr="Envelope outline">
              <a:extLst>
                <a:ext uri="{FF2B5EF4-FFF2-40B4-BE49-F238E27FC236}">
                  <a16:creationId xmlns:a16="http://schemas.microsoft.com/office/drawing/2014/main" id="{71319117-875D-467C-A052-A08678D3F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318124" y="6639424"/>
              <a:ext cx="320238" cy="320238"/>
            </a:xfrm>
            <a:prstGeom prst="rect">
              <a:avLst/>
            </a:prstGeom>
          </p:spPr>
        </p:pic>
        <p:pic>
          <p:nvPicPr>
            <p:cNvPr id="23" name="Graphic 22" descr="Users with solid fill">
              <a:extLst>
                <a:ext uri="{FF2B5EF4-FFF2-40B4-BE49-F238E27FC236}">
                  <a16:creationId xmlns:a16="http://schemas.microsoft.com/office/drawing/2014/main" id="{A916E3E2-3D5E-4D57-8D17-17031A6BA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90030" y="7037165"/>
              <a:ext cx="168153" cy="168153"/>
            </a:xfrm>
            <a:prstGeom prst="rect">
              <a:avLst/>
            </a:prstGeom>
          </p:spPr>
        </p:pic>
        <p:pic>
          <p:nvPicPr>
            <p:cNvPr id="24" name="Graphic 23" descr="Users with solid fill">
              <a:extLst>
                <a:ext uri="{FF2B5EF4-FFF2-40B4-BE49-F238E27FC236}">
                  <a16:creationId xmlns:a16="http://schemas.microsoft.com/office/drawing/2014/main" id="{C140BE23-25CC-4CD7-815B-C4418CC96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577553" y="7037165"/>
              <a:ext cx="168153" cy="168153"/>
            </a:xfrm>
            <a:prstGeom prst="rect">
              <a:avLst/>
            </a:prstGeom>
          </p:spPr>
        </p:pic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496FC23-7798-4CCB-B78B-B406216E90A6}"/>
                </a:ext>
              </a:extLst>
            </p:cNvPr>
            <p:cNvCxnSpPr>
              <a:cxnSpLocks/>
            </p:cNvCxnSpPr>
            <p:nvPr/>
          </p:nvCxnSpPr>
          <p:spPr>
            <a:xfrm>
              <a:off x="1596731" y="6917373"/>
              <a:ext cx="94159" cy="1263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CB7B7BE-370C-41C6-95DA-29D197907E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1220" y="6890010"/>
              <a:ext cx="1344" cy="1697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Curved 26">
              <a:extLst>
                <a:ext uri="{FF2B5EF4-FFF2-40B4-BE49-F238E27FC236}">
                  <a16:creationId xmlns:a16="http://schemas.microsoft.com/office/drawing/2014/main" id="{7C5CE251-8F4B-42B9-8055-57C2939DE98A}"/>
                </a:ext>
              </a:extLst>
            </p:cNvPr>
            <p:cNvCxnSpPr>
              <a:cxnSpLocks/>
              <a:stCxn id="22" idx="1"/>
              <a:endCxn id="28" idx="0"/>
            </p:cNvCxnSpPr>
            <p:nvPr/>
          </p:nvCxnSpPr>
          <p:spPr>
            <a:xfrm rot="10800000" flipH="1" flipV="1">
              <a:off x="1318124" y="6799543"/>
              <a:ext cx="168679" cy="508183"/>
            </a:xfrm>
            <a:prstGeom prst="curvedConnector4">
              <a:avLst>
                <a:gd name="adj1" fmla="val -130230"/>
                <a:gd name="adj2" fmla="val 9316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Graphic 27" descr="Research outline">
              <a:extLst>
                <a:ext uri="{FF2B5EF4-FFF2-40B4-BE49-F238E27FC236}">
                  <a16:creationId xmlns:a16="http://schemas.microsoft.com/office/drawing/2014/main" id="{BDD62D17-BADC-404F-9045-ED934F52C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291298" y="7307726"/>
              <a:ext cx="391010" cy="391010"/>
            </a:xfrm>
            <a:prstGeom prst="rect">
              <a:avLst/>
            </a:prstGeom>
          </p:spPr>
        </p:pic>
        <p:sp>
          <p:nvSpPr>
            <p:cNvPr id="29" name="Right Brace 28">
              <a:extLst>
                <a:ext uri="{FF2B5EF4-FFF2-40B4-BE49-F238E27FC236}">
                  <a16:creationId xmlns:a16="http://schemas.microsoft.com/office/drawing/2014/main" id="{76F65672-226D-48F5-B571-47D5BDE3344A}"/>
                </a:ext>
              </a:extLst>
            </p:cNvPr>
            <p:cNvSpPr/>
            <p:nvPr/>
          </p:nvSpPr>
          <p:spPr>
            <a:xfrm>
              <a:off x="1998173" y="4804767"/>
              <a:ext cx="245467" cy="2893969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pic>
          <p:nvPicPr>
            <p:cNvPr id="30" name="Graphic 29" descr="Raw Materials outline">
              <a:extLst>
                <a:ext uri="{FF2B5EF4-FFF2-40B4-BE49-F238E27FC236}">
                  <a16:creationId xmlns:a16="http://schemas.microsoft.com/office/drawing/2014/main" id="{B598D7E8-6B1F-434B-AE66-49B7867A0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927239" y="5690538"/>
              <a:ext cx="514350" cy="51435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004DBC0-E252-4038-8F08-D01AA265ACDA}"/>
              </a:ext>
            </a:extLst>
          </p:cNvPr>
          <p:cNvGrpSpPr/>
          <p:nvPr/>
        </p:nvGrpSpPr>
        <p:grpSpPr>
          <a:xfrm>
            <a:off x="4689105" y="918111"/>
            <a:ext cx="4032886" cy="2956120"/>
            <a:chOff x="184493" y="4212029"/>
            <a:chExt cx="4032886" cy="295612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8A71F44-8FC9-4CB7-9997-32B9793B8F9C}"/>
                </a:ext>
              </a:extLst>
            </p:cNvPr>
            <p:cNvSpPr/>
            <p:nvPr/>
          </p:nvSpPr>
          <p:spPr>
            <a:xfrm>
              <a:off x="184493" y="4212029"/>
              <a:ext cx="4032886" cy="25201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sz="1013" dirty="0"/>
                <a:t>Convergence Process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1F70537-843E-4407-A51C-79C9653D8B09}"/>
                </a:ext>
              </a:extLst>
            </p:cNvPr>
            <p:cNvSpPr/>
            <p:nvPr/>
          </p:nvSpPr>
          <p:spPr>
            <a:xfrm>
              <a:off x="838015" y="6596176"/>
              <a:ext cx="893813" cy="5719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Creation of a shared understanding</a:t>
              </a:r>
            </a:p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=</a:t>
              </a:r>
            </a:p>
            <a:p>
              <a:pPr algn="ctr"/>
              <a:r>
                <a:rPr lang="en-US" sz="675" dirty="0">
                  <a:solidFill>
                    <a:schemeClr val="tx1"/>
                  </a:solidFill>
                </a:rPr>
                <a:t>Predisposition for the group to act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1255569-9555-4E1E-9E13-F49DFED990A4}"/>
                </a:ext>
              </a:extLst>
            </p:cNvPr>
            <p:cNvGrpSpPr/>
            <p:nvPr/>
          </p:nvGrpSpPr>
          <p:grpSpPr>
            <a:xfrm>
              <a:off x="817236" y="4538313"/>
              <a:ext cx="1626286" cy="514350"/>
              <a:chOff x="1452863" y="659779"/>
              <a:chExt cx="2891175" cy="91440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B3E5C9D6-AFEE-4269-B299-1C61BFBB9298}"/>
                  </a:ext>
                </a:extLst>
              </p:cNvPr>
              <p:cNvSpPr/>
              <p:nvPr/>
            </p:nvSpPr>
            <p:spPr>
              <a:xfrm>
                <a:off x="1452863" y="659779"/>
                <a:ext cx="1589001" cy="8026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75" dirty="0">
                    <a:solidFill>
                      <a:schemeClr val="tx1"/>
                    </a:solidFill>
                  </a:rPr>
                  <a:t>Discussion and interpretation of gathered information</a:t>
                </a:r>
              </a:p>
            </p:txBody>
          </p:sp>
          <p:pic>
            <p:nvPicPr>
              <p:cNvPr id="46" name="Graphic 45" descr="Chat outline">
                <a:extLst>
                  <a:ext uri="{FF2B5EF4-FFF2-40B4-BE49-F238E27FC236}">
                    <a16:creationId xmlns:a16="http://schemas.microsoft.com/office/drawing/2014/main" id="{C6FC5CC1-66D7-4DF6-9F75-8CD183C24C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429638" y="659779"/>
                <a:ext cx="914400" cy="914400"/>
              </a:xfrm>
              <a:prstGeom prst="rect">
                <a:avLst/>
              </a:prstGeom>
            </p:spPr>
          </p:pic>
        </p:grpSp>
        <p:cxnSp>
          <p:nvCxnSpPr>
            <p:cNvPr id="35" name="Connector: Curved 34">
              <a:extLst>
                <a:ext uri="{FF2B5EF4-FFF2-40B4-BE49-F238E27FC236}">
                  <a16:creationId xmlns:a16="http://schemas.microsoft.com/office/drawing/2014/main" id="{0F7AA797-3933-49F6-ACB8-5050CFF2C198}"/>
                </a:ext>
              </a:extLst>
            </p:cNvPr>
            <p:cNvCxnSpPr>
              <a:cxnSpLocks/>
              <a:stCxn id="46" idx="3"/>
              <a:endCxn id="36" idx="3"/>
            </p:cNvCxnSpPr>
            <p:nvPr/>
          </p:nvCxnSpPr>
          <p:spPr>
            <a:xfrm flipH="1">
              <a:off x="2443521" y="4795488"/>
              <a:ext cx="1" cy="2086675"/>
            </a:xfrm>
            <a:prstGeom prst="curvedConnector3">
              <a:avLst>
                <a:gd name="adj1" fmla="val -2286000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Graphic 35" descr="Customer review outline">
              <a:extLst>
                <a:ext uri="{FF2B5EF4-FFF2-40B4-BE49-F238E27FC236}">
                  <a16:creationId xmlns:a16="http://schemas.microsoft.com/office/drawing/2014/main" id="{63D10321-89FE-4008-9BFC-622223E99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929171" y="6624988"/>
              <a:ext cx="514350" cy="514350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A790E98-C3BB-470A-90FD-063D259232C1}"/>
                </a:ext>
              </a:extLst>
            </p:cNvPr>
            <p:cNvGrpSpPr/>
            <p:nvPr/>
          </p:nvGrpSpPr>
          <p:grpSpPr>
            <a:xfrm>
              <a:off x="2640865" y="5067880"/>
              <a:ext cx="989394" cy="1600160"/>
              <a:chOff x="2607527" y="4968650"/>
              <a:chExt cx="989394" cy="160016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FC06611F-104E-4DCF-B71E-B029531BE0B4}"/>
                  </a:ext>
                </a:extLst>
              </p:cNvPr>
              <p:cNvSpPr/>
              <p:nvPr/>
            </p:nvSpPr>
            <p:spPr>
              <a:xfrm>
                <a:off x="2607527" y="5341688"/>
                <a:ext cx="989394" cy="25234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63" dirty="0">
                    <a:solidFill>
                      <a:schemeClr val="tx1"/>
                    </a:solidFill>
                  </a:rPr>
                  <a:t>Exchange of concise and small amount of information</a:t>
                </a:r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97BDBB5E-85A0-47CF-815C-EF2410464A4E}"/>
                  </a:ext>
                </a:extLst>
              </p:cNvPr>
              <p:cNvGrpSpPr/>
              <p:nvPr/>
            </p:nvGrpSpPr>
            <p:grpSpPr>
              <a:xfrm>
                <a:off x="2976217" y="4968650"/>
                <a:ext cx="252015" cy="373038"/>
                <a:chOff x="4780918" y="1811972"/>
                <a:chExt cx="610919" cy="904294"/>
              </a:xfrm>
            </p:grpSpPr>
            <p:pic>
              <p:nvPicPr>
                <p:cNvPr id="43" name="Graphic 42" descr="Postit Notes 3 outline">
                  <a:extLst>
                    <a:ext uri="{FF2B5EF4-FFF2-40B4-BE49-F238E27FC236}">
                      <a16:creationId xmlns:a16="http://schemas.microsoft.com/office/drawing/2014/main" id="{DF3F7E1B-C06A-4A0D-8900-2AD9217E48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80918" y="1811972"/>
                  <a:ext cx="610919" cy="610919"/>
                </a:xfrm>
                <a:prstGeom prst="rect">
                  <a:avLst/>
                </a:prstGeom>
              </p:spPr>
            </p:pic>
            <p:pic>
              <p:nvPicPr>
                <p:cNvPr id="44" name="Graphic 43" descr="Transfer outline">
                  <a:extLst>
                    <a:ext uri="{FF2B5EF4-FFF2-40B4-BE49-F238E27FC236}">
                      <a16:creationId xmlns:a16="http://schemas.microsoft.com/office/drawing/2014/main" id="{D9CA9DF6-3FC2-4192-AE9B-7EE7A7D6CB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61746" y="2396643"/>
                  <a:ext cx="319623" cy="319623"/>
                </a:xfrm>
                <a:prstGeom prst="rect">
                  <a:avLst/>
                </a:prstGeom>
              </p:spPr>
            </p:pic>
          </p:grp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A73A9C3-6FD8-4919-BF71-548006E57B39}"/>
                  </a:ext>
                </a:extLst>
              </p:cNvPr>
              <p:cNvSpPr/>
              <p:nvPr/>
            </p:nvSpPr>
            <p:spPr>
              <a:xfrm>
                <a:off x="2655318" y="6316467"/>
                <a:ext cx="893813" cy="25234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63" dirty="0">
                    <a:solidFill>
                      <a:schemeClr val="tx1"/>
                    </a:solidFill>
                  </a:rPr>
                  <a:t>Requires a high-level of abstraction of information</a:t>
                </a:r>
              </a:p>
            </p:txBody>
          </p:sp>
          <p:pic>
            <p:nvPicPr>
              <p:cNvPr id="41" name="Graphic 40" descr="Packing Box Open outline">
                <a:extLst>
                  <a:ext uri="{FF2B5EF4-FFF2-40B4-BE49-F238E27FC236}">
                    <a16:creationId xmlns:a16="http://schemas.microsoft.com/office/drawing/2014/main" id="{6D36D9F2-50A3-4F6C-95A1-3C0FFEFFE4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2968686" y="5952256"/>
                <a:ext cx="267076" cy="267076"/>
              </a:xfrm>
              <a:prstGeom prst="rect">
                <a:avLst/>
              </a:prstGeom>
            </p:spPr>
          </p:pic>
          <p:pic>
            <p:nvPicPr>
              <p:cNvPr id="42" name="Graphic 41" descr="Add outline">
                <a:extLst>
                  <a:ext uri="{FF2B5EF4-FFF2-40B4-BE49-F238E27FC236}">
                    <a16:creationId xmlns:a16="http://schemas.microsoft.com/office/drawing/2014/main" id="{274330D4-6B48-4950-B8EC-7FF51B1FF1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3045278" y="5699913"/>
                <a:ext cx="113892" cy="11389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62304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DF1FD8-3AA9-471D-815B-81D64951C19B}"/>
              </a:ext>
            </a:extLst>
          </p:cNvPr>
          <p:cNvSpPr/>
          <p:nvPr/>
        </p:nvSpPr>
        <p:spPr>
          <a:xfrm>
            <a:off x="184493" y="4212029"/>
            <a:ext cx="4032886" cy="25201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013" dirty="0"/>
              <a:t>Synchronicity</a:t>
            </a:r>
          </a:p>
        </p:txBody>
      </p:sp>
      <p:pic>
        <p:nvPicPr>
          <p:cNvPr id="3" name="Graphic 2" descr="Repeat outline">
            <a:extLst>
              <a:ext uri="{FF2B5EF4-FFF2-40B4-BE49-F238E27FC236}">
                <a16:creationId xmlns:a16="http://schemas.microsoft.com/office/drawing/2014/main" id="{1CF6AA77-B060-421A-A8AD-6078F434F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20361" y="4692722"/>
            <a:ext cx="514350" cy="5143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B955F9-F04D-4FDA-8A70-182AB377D923}"/>
              </a:ext>
            </a:extLst>
          </p:cNvPr>
          <p:cNvSpPr/>
          <p:nvPr/>
        </p:nvSpPr>
        <p:spPr>
          <a:xfrm>
            <a:off x="908445" y="5389204"/>
            <a:ext cx="893813" cy="5719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477553-8F02-41F8-B39C-75B9478180F1}"/>
              </a:ext>
            </a:extLst>
          </p:cNvPr>
          <p:cNvGrpSpPr/>
          <p:nvPr/>
        </p:nvGrpSpPr>
        <p:grpSpPr>
          <a:xfrm>
            <a:off x="3347041" y="4898453"/>
            <a:ext cx="514350" cy="695597"/>
            <a:chOff x="4301389" y="1631452"/>
            <a:chExt cx="914400" cy="1236617"/>
          </a:xfrm>
        </p:grpSpPr>
        <p:pic>
          <p:nvPicPr>
            <p:cNvPr id="6" name="Graphic 5" descr="Bullseye outline">
              <a:extLst>
                <a:ext uri="{FF2B5EF4-FFF2-40B4-BE49-F238E27FC236}">
                  <a16:creationId xmlns:a16="http://schemas.microsoft.com/office/drawing/2014/main" id="{CF74EEAA-BCC9-487B-8F4F-A025BA1B7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01389" y="1631452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Users with solid fill">
              <a:extLst>
                <a:ext uri="{FF2B5EF4-FFF2-40B4-BE49-F238E27FC236}">
                  <a16:creationId xmlns:a16="http://schemas.microsoft.com/office/drawing/2014/main" id="{2D6B6B0C-DB8B-4708-AADC-A4A51B309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301389" y="1953669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AEBE84-E003-4571-B6DC-5B51E6E2BC43}"/>
              </a:ext>
            </a:extLst>
          </p:cNvPr>
          <p:cNvGrpSpPr/>
          <p:nvPr/>
        </p:nvGrpSpPr>
        <p:grpSpPr>
          <a:xfrm>
            <a:off x="2023968" y="4940371"/>
            <a:ext cx="512104" cy="583409"/>
            <a:chOff x="1464221" y="3290299"/>
            <a:chExt cx="945293" cy="1076915"/>
          </a:xfrm>
        </p:grpSpPr>
        <p:pic>
          <p:nvPicPr>
            <p:cNvPr id="9" name="Graphic 8" descr="Computer outline">
              <a:extLst>
                <a:ext uri="{FF2B5EF4-FFF2-40B4-BE49-F238E27FC236}">
                  <a16:creationId xmlns:a16="http://schemas.microsoft.com/office/drawing/2014/main" id="{7BD93C1A-FCE0-4E30-8AFE-E40D9C566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464221" y="3290299"/>
              <a:ext cx="898392" cy="689236"/>
            </a:xfrm>
            <a:prstGeom prst="rect">
              <a:avLst/>
            </a:prstGeom>
          </p:spPr>
        </p:pic>
        <p:pic>
          <p:nvPicPr>
            <p:cNvPr id="10" name="Graphic 9" descr="Receiver outline">
              <a:extLst>
                <a:ext uri="{FF2B5EF4-FFF2-40B4-BE49-F238E27FC236}">
                  <a16:creationId xmlns:a16="http://schemas.microsoft.com/office/drawing/2014/main" id="{23A4C45C-0D26-4A11-B02A-92A68198A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10908" y="3910014"/>
              <a:ext cx="457200" cy="457200"/>
            </a:xfrm>
            <a:prstGeom prst="rect">
              <a:avLst/>
            </a:prstGeom>
          </p:spPr>
        </p:pic>
        <p:pic>
          <p:nvPicPr>
            <p:cNvPr id="11" name="Graphic 10" descr="Email outline">
              <a:extLst>
                <a:ext uri="{FF2B5EF4-FFF2-40B4-BE49-F238E27FC236}">
                  <a16:creationId xmlns:a16="http://schemas.microsoft.com/office/drawing/2014/main" id="{F3BD81FA-06E7-4AFB-93A2-CAB95F928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952314" y="3910014"/>
              <a:ext cx="457200" cy="457200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0F8CE74-2FFF-4A36-B95C-A6A76373C0F5}"/>
              </a:ext>
            </a:extLst>
          </p:cNvPr>
          <p:cNvSpPr/>
          <p:nvPr/>
        </p:nvSpPr>
        <p:spPr>
          <a:xfrm>
            <a:off x="1926073" y="5523780"/>
            <a:ext cx="988577" cy="514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75" dirty="0">
                <a:solidFill>
                  <a:schemeClr val="tx1"/>
                </a:solidFill>
              </a:rPr>
              <a:t>Medium’s capacity to reach common coordinated behavior and focus</a:t>
            </a:r>
          </a:p>
          <a:p>
            <a:pPr algn="ctr"/>
            <a:endParaRPr lang="en-US" sz="675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795A73-AE2B-4A40-8EB0-B3CDD82406F2}"/>
              </a:ext>
            </a:extLst>
          </p:cNvPr>
          <p:cNvSpPr/>
          <p:nvPr/>
        </p:nvSpPr>
        <p:spPr>
          <a:xfrm>
            <a:off x="2743190" y="5555829"/>
            <a:ext cx="1825635" cy="2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75" dirty="0">
                <a:solidFill>
                  <a:schemeClr val="tx1"/>
                </a:solidFill>
              </a:rPr>
              <a:t>Synchronicity</a:t>
            </a:r>
          </a:p>
          <a:p>
            <a:pPr algn="ctr"/>
            <a:r>
              <a:rPr lang="en-US" sz="675" dirty="0">
                <a:solidFill>
                  <a:schemeClr val="tx1"/>
                </a:solidFill>
              </a:rPr>
              <a:t>(= common coordinated behavior and focus)</a:t>
            </a:r>
          </a:p>
          <a:p>
            <a:pPr algn="ctr"/>
            <a:endParaRPr lang="en-US" sz="675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64C00D-0D46-4140-B9FD-6469A1654429}"/>
              </a:ext>
            </a:extLst>
          </p:cNvPr>
          <p:cNvSpPr/>
          <p:nvPr/>
        </p:nvSpPr>
        <p:spPr>
          <a:xfrm>
            <a:off x="2905527" y="5162490"/>
            <a:ext cx="387695" cy="202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=</a:t>
            </a:r>
          </a:p>
        </p:txBody>
      </p:sp>
      <p:pic>
        <p:nvPicPr>
          <p:cNvPr id="15" name="Graphic 14" descr="Gauge outline">
            <a:extLst>
              <a:ext uri="{FF2B5EF4-FFF2-40B4-BE49-F238E27FC236}">
                <a16:creationId xmlns:a16="http://schemas.microsoft.com/office/drawing/2014/main" id="{B94C723A-FDFD-4E6B-B777-1F0EC9F6C5A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09135" y="5541829"/>
            <a:ext cx="514350" cy="514350"/>
          </a:xfrm>
          <a:prstGeom prst="rect">
            <a:avLst/>
          </a:prstGeom>
        </p:spPr>
      </p:pic>
      <p:pic>
        <p:nvPicPr>
          <p:cNvPr id="16" name="Graphic 15" descr="Speedometer Low outline">
            <a:extLst>
              <a:ext uri="{FF2B5EF4-FFF2-40B4-BE49-F238E27FC236}">
                <a16:creationId xmlns:a16="http://schemas.microsoft.com/office/drawing/2014/main" id="{8BBA3836-6432-4014-971B-8A977DBB6E8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479494" y="4989077"/>
            <a:ext cx="514350" cy="5143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4BA4DCB-A855-453A-BC40-E83A04CE7BF6}"/>
              </a:ext>
            </a:extLst>
          </p:cNvPr>
          <p:cNvSpPr/>
          <p:nvPr/>
        </p:nvSpPr>
        <p:spPr>
          <a:xfrm>
            <a:off x="4164591" y="5032408"/>
            <a:ext cx="605671" cy="158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75" dirty="0">
                <a:solidFill>
                  <a:schemeClr val="tx1"/>
                </a:solidFill>
              </a:rPr>
              <a:t>low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9ACF0E2-9BB8-4C81-A177-80ADC19F8967}"/>
              </a:ext>
            </a:extLst>
          </p:cNvPr>
          <p:cNvSpPr/>
          <p:nvPr/>
        </p:nvSpPr>
        <p:spPr>
          <a:xfrm>
            <a:off x="4703075" y="5040072"/>
            <a:ext cx="605671" cy="158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75" dirty="0">
                <a:solidFill>
                  <a:schemeClr val="tx1"/>
                </a:solidFill>
              </a:rPr>
              <a:t>high</a:t>
            </a:r>
          </a:p>
        </p:txBody>
      </p:sp>
    </p:spTree>
    <p:extLst>
      <p:ext uri="{BB962C8B-B14F-4D97-AF65-F5344CB8AC3E}">
        <p14:creationId xmlns:p14="http://schemas.microsoft.com/office/powerpoint/2010/main" val="239592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raphic 51" descr="Arrow circle outline">
            <a:extLst>
              <a:ext uri="{FF2B5EF4-FFF2-40B4-BE49-F238E27FC236}">
                <a16:creationId xmlns:a16="http://schemas.microsoft.com/office/drawing/2014/main" id="{6D8BB9DE-6B1C-40E8-B7B9-DBF567027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1512" y="3184512"/>
            <a:ext cx="488976" cy="488976"/>
          </a:xfrm>
          <a:prstGeom prst="rect">
            <a:avLst/>
          </a:prstGeom>
        </p:spPr>
      </p:pic>
      <p:pic>
        <p:nvPicPr>
          <p:cNvPr id="54" name="Graphic 53" descr="Recycle outline">
            <a:extLst>
              <a:ext uri="{FF2B5EF4-FFF2-40B4-BE49-F238E27FC236}">
                <a16:creationId xmlns:a16="http://schemas.microsoft.com/office/drawing/2014/main" id="{C8C9A4D4-475D-4C9B-8468-93C50D596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40488" y="3184512"/>
            <a:ext cx="488976" cy="488976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12B411A8-8589-4DAC-84EB-BA1137CADC44}"/>
              </a:ext>
            </a:extLst>
          </p:cNvPr>
          <p:cNvGrpSpPr/>
          <p:nvPr/>
        </p:nvGrpSpPr>
        <p:grpSpPr>
          <a:xfrm>
            <a:off x="135513" y="273426"/>
            <a:ext cx="4785808" cy="5944398"/>
            <a:chOff x="135513" y="273426"/>
            <a:chExt cx="4785808" cy="59443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C9EDABB-A7EC-4BE3-9F80-FA082E8BB634}"/>
                </a:ext>
              </a:extLst>
            </p:cNvPr>
            <p:cNvGrpSpPr/>
            <p:nvPr/>
          </p:nvGrpSpPr>
          <p:grpSpPr>
            <a:xfrm>
              <a:off x="135513" y="273426"/>
              <a:ext cx="4785808" cy="5944398"/>
              <a:chOff x="135513" y="273426"/>
              <a:chExt cx="4785808" cy="5944398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6A0CE809-0AA1-4926-A68D-2E2FBB15B6EF}"/>
                  </a:ext>
                </a:extLst>
              </p:cNvPr>
              <p:cNvGrpSpPr/>
              <p:nvPr/>
            </p:nvGrpSpPr>
            <p:grpSpPr>
              <a:xfrm>
                <a:off x="401097" y="3709055"/>
                <a:ext cx="2344871" cy="2508769"/>
                <a:chOff x="167043" y="1035698"/>
                <a:chExt cx="4168659" cy="4460033"/>
              </a:xfrm>
            </p:grpSpPr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2E64E882-6008-4AAA-8C74-A8ED320D7D42}"/>
                    </a:ext>
                  </a:extLst>
                </p:cNvPr>
                <p:cNvGrpSpPr/>
                <p:nvPr/>
              </p:nvGrpSpPr>
              <p:grpSpPr>
                <a:xfrm>
                  <a:off x="2271488" y="2232337"/>
                  <a:ext cx="2064214" cy="2393326"/>
                  <a:chOff x="271605" y="1394732"/>
                  <a:chExt cx="2064214" cy="2393326"/>
                </a:xfrm>
              </p:grpSpPr>
              <p:pic>
                <p:nvPicPr>
                  <p:cNvPr id="19" name="Graphic 18" descr="Repeat outline">
                    <a:extLst>
                      <a:ext uri="{FF2B5EF4-FFF2-40B4-BE49-F238E27FC236}">
                        <a16:creationId xmlns:a16="http://schemas.microsoft.com/office/drawing/2014/main" id="{E07B4570-F9F9-465B-B312-114CD1AF5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80499" y="1394732"/>
                    <a:ext cx="914400" cy="914400"/>
                  </a:xfrm>
                  <a:prstGeom prst="rect">
                    <a:avLst/>
                  </a:prstGeom>
                </p:spPr>
              </p:pic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12E1234-2C05-422B-A6CD-4FC9DC415253}"/>
                      </a:ext>
                    </a:extLst>
                  </p:cNvPr>
                  <p:cNvSpPr/>
                  <p:nvPr/>
                </p:nvSpPr>
                <p:spPr>
                  <a:xfrm>
                    <a:off x="271605" y="2873103"/>
                    <a:ext cx="1757471" cy="9149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675" dirty="0">
                        <a:solidFill>
                          <a:schemeClr val="tx1"/>
                        </a:solidFill>
                      </a:rPr>
                      <a:t>Medium’s capacity to reach common coordinated behavior and focus is high</a:t>
                    </a:r>
                  </a:p>
                  <a:p>
                    <a:pPr algn="ctr"/>
                    <a:endParaRPr lang="en-US" sz="675" dirty="0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21" name="Group 20">
                    <a:extLst>
                      <a:ext uri="{FF2B5EF4-FFF2-40B4-BE49-F238E27FC236}">
                        <a16:creationId xmlns:a16="http://schemas.microsoft.com/office/drawing/2014/main" id="{35AF6190-8536-4FB5-9A3A-9FEB55EE9613}"/>
                      </a:ext>
                    </a:extLst>
                  </p:cNvPr>
                  <p:cNvGrpSpPr/>
                  <p:nvPr/>
                </p:nvGrpSpPr>
                <p:grpSpPr>
                  <a:xfrm>
                    <a:off x="801871" y="1892675"/>
                    <a:ext cx="1533948" cy="914400"/>
                    <a:chOff x="857857" y="1836692"/>
                    <a:chExt cx="1533948" cy="914400"/>
                  </a:xfrm>
                </p:grpSpPr>
                <p:sp>
                  <p:nvSpPr>
                    <p:cNvPr id="22" name="weißes Feld">
                      <a:extLst>
                        <a:ext uri="{FF2B5EF4-FFF2-40B4-BE49-F238E27FC236}">
                          <a16:creationId xmlns:a16="http://schemas.microsoft.com/office/drawing/2014/main" id="{E7F78E47-C9B8-40CF-B3A0-D4DEC7698D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8903" y="2020389"/>
                      <a:ext cx="191651" cy="18225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013"/>
                    </a:p>
                  </p:txBody>
                </p:sp>
                <p:grpSp>
                  <p:nvGrpSpPr>
                    <p:cNvPr id="23" name="Speed">
                      <a:extLst>
                        <a:ext uri="{FF2B5EF4-FFF2-40B4-BE49-F238E27FC236}">
                          <a16:creationId xmlns:a16="http://schemas.microsoft.com/office/drawing/2014/main" id="{815EE07B-1FF6-42F0-97FC-F4F28889451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7857" y="1836692"/>
                      <a:ext cx="1533948" cy="914400"/>
                      <a:chOff x="8016240" y="2443807"/>
                      <a:chExt cx="1533948" cy="914400"/>
                    </a:xfrm>
                  </p:grpSpPr>
                  <p:pic>
                    <p:nvPicPr>
                      <p:cNvPr id="24" name="Graphic 23" descr="Gauge outline">
                        <a:extLst>
                          <a:ext uri="{FF2B5EF4-FFF2-40B4-BE49-F238E27FC236}">
                            <a16:creationId xmlns:a16="http://schemas.microsoft.com/office/drawing/2014/main" id="{47798655-CA37-412A-A991-6B1A476B2ECA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  <a:ext uri="{96DAC541-7B7A-43D3-8B79-37D633B846F1}">
                            <asvg:svgBlip xmlns:asvg="http://schemas.microsoft.com/office/drawing/2016/SVG/main" r:embed="rId9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016240" y="2443807"/>
                        <a:ext cx="914400" cy="914400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25" name="Rectangle 24">
                        <a:extLst>
                          <a:ext uri="{FF2B5EF4-FFF2-40B4-BE49-F238E27FC236}">
                            <a16:creationId xmlns:a16="http://schemas.microsoft.com/office/drawing/2014/main" id="{8504833A-40EC-4F99-8192-4839A0A72C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73440" y="2549441"/>
                        <a:ext cx="1076748" cy="2824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sz="675" dirty="0">
                            <a:solidFill>
                              <a:schemeClr val="tx1"/>
                            </a:solidFill>
                          </a:rPr>
                          <a:t>high</a:t>
                        </a:r>
                      </a:p>
                    </p:txBody>
                  </p:sp>
                </p:grpSp>
              </p:grpSp>
            </p:grpSp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40DC0D6F-ED2E-4FE8-9C56-6BBF649B3353}"/>
                    </a:ext>
                  </a:extLst>
                </p:cNvPr>
                <p:cNvGrpSpPr/>
                <p:nvPr/>
              </p:nvGrpSpPr>
              <p:grpSpPr>
                <a:xfrm>
                  <a:off x="426231" y="1183055"/>
                  <a:ext cx="1533948" cy="1630507"/>
                  <a:chOff x="5100868" y="2971800"/>
                  <a:chExt cx="1533948" cy="1630507"/>
                </a:xfrm>
              </p:grpSpPr>
              <p:grpSp>
                <p:nvGrpSpPr>
                  <p:cNvPr id="11" name="Group 10">
                    <a:extLst>
                      <a:ext uri="{FF2B5EF4-FFF2-40B4-BE49-F238E27FC236}">
                        <a16:creationId xmlns:a16="http://schemas.microsoft.com/office/drawing/2014/main" id="{3CFD4705-B3A7-476D-A5BB-D71F9B4F7F24}"/>
                      </a:ext>
                    </a:extLst>
                  </p:cNvPr>
                  <p:cNvGrpSpPr/>
                  <p:nvPr/>
                </p:nvGrpSpPr>
                <p:grpSpPr>
                  <a:xfrm>
                    <a:off x="5452188" y="2971800"/>
                    <a:ext cx="1182628" cy="914400"/>
                    <a:chOff x="5638800" y="2971800"/>
                    <a:chExt cx="1182628" cy="914400"/>
                  </a:xfrm>
                </p:grpSpPr>
                <p:pic>
                  <p:nvPicPr>
                    <p:cNvPr id="17" name="Graphic 16" descr="Arrow Down outline">
                      <a:extLst>
                        <a:ext uri="{FF2B5EF4-FFF2-40B4-BE49-F238E27FC236}">
                          <a16:creationId xmlns:a16="http://schemas.microsoft.com/office/drawing/2014/main" id="{82C570BB-8B5F-43A8-9C7E-46C9617352E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11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638800" y="2971800"/>
                      <a:ext cx="914400" cy="9144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8" name="Graphic 17" descr="Arrow Up outline">
                      <a:extLst>
                        <a:ext uri="{FF2B5EF4-FFF2-40B4-BE49-F238E27FC236}">
                          <a16:creationId xmlns:a16="http://schemas.microsoft.com/office/drawing/2014/main" id="{E7ED8392-5D42-4A8F-9E95-AB7EEA767E0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1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907028" y="2971800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2" name="Group 11">
                    <a:extLst>
                      <a:ext uri="{FF2B5EF4-FFF2-40B4-BE49-F238E27FC236}">
                        <a16:creationId xmlns:a16="http://schemas.microsoft.com/office/drawing/2014/main" id="{60DFC810-D085-47D3-914C-ADD576D9DA22}"/>
                      </a:ext>
                    </a:extLst>
                  </p:cNvPr>
                  <p:cNvGrpSpPr/>
                  <p:nvPr/>
                </p:nvGrpSpPr>
                <p:grpSpPr>
                  <a:xfrm>
                    <a:off x="5100868" y="3687907"/>
                    <a:ext cx="1533948" cy="914400"/>
                    <a:chOff x="857857" y="1836692"/>
                    <a:chExt cx="1533948" cy="914400"/>
                  </a:xfrm>
                </p:grpSpPr>
                <p:sp>
                  <p:nvSpPr>
                    <p:cNvPr id="13" name="weißes Feld">
                      <a:extLst>
                        <a:ext uri="{FF2B5EF4-FFF2-40B4-BE49-F238E27FC236}">
                          <a16:creationId xmlns:a16="http://schemas.microsoft.com/office/drawing/2014/main" id="{7B8B2946-18DE-4F26-AC8E-B8F15E30FD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8903" y="2020389"/>
                      <a:ext cx="191651" cy="18225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013"/>
                    </a:p>
                  </p:txBody>
                </p:sp>
                <p:grpSp>
                  <p:nvGrpSpPr>
                    <p:cNvPr id="14" name="Speed">
                      <a:extLst>
                        <a:ext uri="{FF2B5EF4-FFF2-40B4-BE49-F238E27FC236}">
                          <a16:creationId xmlns:a16="http://schemas.microsoft.com/office/drawing/2014/main" id="{93C7FBF4-8835-480C-A21C-B94081D45D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7857" y="1836692"/>
                      <a:ext cx="1533948" cy="914400"/>
                      <a:chOff x="8016240" y="2443807"/>
                      <a:chExt cx="1533948" cy="914400"/>
                    </a:xfrm>
                  </p:grpSpPr>
                  <p:pic>
                    <p:nvPicPr>
                      <p:cNvPr id="15" name="Graphic 14" descr="Gauge outline">
                        <a:extLst>
                          <a:ext uri="{FF2B5EF4-FFF2-40B4-BE49-F238E27FC236}">
                            <a16:creationId xmlns:a16="http://schemas.microsoft.com/office/drawing/2014/main" id="{9D875271-95A7-48C7-B343-731DD4E7DFA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  <a:ext uri="{96DAC541-7B7A-43D3-8B79-37D633B846F1}">
                            <asvg:svgBlip xmlns:asvg="http://schemas.microsoft.com/office/drawing/2016/SVG/main" r:embed="rId9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016240" y="2443807"/>
                        <a:ext cx="914400" cy="914400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6" name="Rectangle 15">
                        <a:extLst>
                          <a:ext uri="{FF2B5EF4-FFF2-40B4-BE49-F238E27FC236}">
                            <a16:creationId xmlns:a16="http://schemas.microsoft.com/office/drawing/2014/main" id="{83E69A60-31F7-4466-8117-C2C5C71F57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73440" y="2549441"/>
                        <a:ext cx="1076748" cy="2824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sz="675" dirty="0">
                            <a:solidFill>
                              <a:schemeClr val="tx1"/>
                            </a:solidFill>
                          </a:rPr>
                          <a:t>high</a:t>
                        </a:r>
                      </a:p>
                    </p:txBody>
                  </p:sp>
                </p:grpSp>
              </p:grpSp>
            </p:grp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A01B96BB-BAFF-4E66-9073-04D30E3EAF17}"/>
                    </a:ext>
                  </a:extLst>
                </p:cNvPr>
                <p:cNvSpPr/>
                <p:nvPr/>
              </p:nvSpPr>
              <p:spPr>
                <a:xfrm>
                  <a:off x="167043" y="2392909"/>
                  <a:ext cx="1757471" cy="9149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High transmission velocity</a:t>
                  </a: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A6ED09BC-A4C3-4627-B976-2ED563DBCB55}"/>
                    </a:ext>
                  </a:extLst>
                </p:cNvPr>
                <p:cNvSpPr/>
                <p:nvPr/>
              </p:nvSpPr>
              <p:spPr>
                <a:xfrm>
                  <a:off x="335514" y="4876487"/>
                  <a:ext cx="1589000" cy="44860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Fast transmission of symbol sets</a:t>
                  </a:r>
                </a:p>
              </p:txBody>
            </p:sp>
            <p:pic>
              <p:nvPicPr>
                <p:cNvPr id="7" name="Graphic 6" descr="Raw Materials outline">
                  <a:extLst>
                    <a:ext uri="{FF2B5EF4-FFF2-40B4-BE49-F238E27FC236}">
                      <a16:creationId xmlns:a16="http://schemas.microsoft.com/office/drawing/2014/main" id="{4E010B0B-C864-4DFF-B67A-8754CCADDF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5387" y="3953496"/>
                  <a:ext cx="914400" cy="914400"/>
                </a:xfrm>
                <a:prstGeom prst="rect">
                  <a:avLst/>
                </a:prstGeom>
              </p:spPr>
            </p:pic>
            <p:sp>
              <p:nvSpPr>
                <p:cNvPr id="8" name="Right Brace 7">
                  <a:extLst>
                    <a:ext uri="{FF2B5EF4-FFF2-40B4-BE49-F238E27FC236}">
                      <a16:creationId xmlns:a16="http://schemas.microsoft.com/office/drawing/2014/main" id="{B2408990-4721-40E2-99E8-93C5866B9333}"/>
                    </a:ext>
                  </a:extLst>
                </p:cNvPr>
                <p:cNvSpPr/>
                <p:nvPr/>
              </p:nvSpPr>
              <p:spPr>
                <a:xfrm>
                  <a:off x="1866761" y="1035698"/>
                  <a:ext cx="308326" cy="4460033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013"/>
                </a:p>
              </p:txBody>
            </p: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51592E82-EC0B-42D5-AFD5-E79BC3FECB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2257" y="4410696"/>
                  <a:ext cx="30169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E2A4BF9F-5324-4AE5-B5E0-9484DF3B51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2728" y="4488451"/>
                  <a:ext cx="396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FEEBD11-69B4-4917-B23D-84EE6D1EC735}"/>
                  </a:ext>
                </a:extLst>
              </p:cNvPr>
              <p:cNvSpPr/>
              <p:nvPr/>
            </p:nvSpPr>
            <p:spPr>
              <a:xfrm>
                <a:off x="135513" y="273426"/>
                <a:ext cx="4785808" cy="2520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013" dirty="0"/>
                  <a:t>The five media capacities relevant to describe a medium’s synchronicity level</a:t>
                </a: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446E0B1B-16AC-4238-BFB9-23DAA7CFF56B}"/>
                  </a:ext>
                </a:extLst>
              </p:cNvPr>
              <p:cNvGrpSpPr/>
              <p:nvPr/>
            </p:nvGrpSpPr>
            <p:grpSpPr>
              <a:xfrm>
                <a:off x="332998" y="615294"/>
                <a:ext cx="2570855" cy="2893969"/>
                <a:chOff x="599988" y="758582"/>
                <a:chExt cx="4570409" cy="5144833"/>
              </a:xfrm>
            </p:grpSpPr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CC217E14-6550-419B-BF29-EDA5201AA283}"/>
                    </a:ext>
                  </a:extLst>
                </p:cNvPr>
                <p:cNvGrpSpPr/>
                <p:nvPr/>
              </p:nvGrpSpPr>
              <p:grpSpPr>
                <a:xfrm>
                  <a:off x="2720761" y="2277359"/>
                  <a:ext cx="2449636" cy="2303281"/>
                  <a:chOff x="2855167" y="78964"/>
                  <a:chExt cx="2449636" cy="2303281"/>
                </a:xfrm>
              </p:grpSpPr>
              <p:pic>
                <p:nvPicPr>
                  <p:cNvPr id="38" name="Graphic 37" descr="Repeat outline">
                    <a:extLst>
                      <a:ext uri="{FF2B5EF4-FFF2-40B4-BE49-F238E27FC236}">
                        <a16:creationId xmlns:a16="http://schemas.microsoft.com/office/drawing/2014/main" id="{5845FA9F-E1D5-43CF-9B5F-E3AE4FE4637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98154" y="78964"/>
                    <a:ext cx="914400" cy="914400"/>
                  </a:xfrm>
                  <a:prstGeom prst="rect">
                    <a:avLst/>
                  </a:prstGeom>
                </p:spPr>
              </p:pic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EC3AA7C3-2C87-484C-A219-0F776574DEDA}"/>
                      </a:ext>
                    </a:extLst>
                  </p:cNvPr>
                  <p:cNvGrpSpPr/>
                  <p:nvPr/>
                </p:nvGrpSpPr>
                <p:grpSpPr>
                  <a:xfrm>
                    <a:off x="2855167" y="609864"/>
                    <a:ext cx="1209048" cy="742377"/>
                    <a:chOff x="7213844" y="1633134"/>
                    <a:chExt cx="1209048" cy="742377"/>
                  </a:xfrm>
                </p:grpSpPr>
                <p:pic>
                  <p:nvPicPr>
                    <p:cNvPr id="41" name="Graphic 40" descr="Speedometer Low outline">
                      <a:extLst>
                        <a:ext uri="{FF2B5EF4-FFF2-40B4-BE49-F238E27FC236}">
                          <a16:creationId xmlns:a16="http://schemas.microsoft.com/office/drawing/2014/main" id="{E01BE0EE-23B1-4884-8199-500E459899B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17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7680515" y="1633134"/>
                      <a:ext cx="742377" cy="742377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42" name="Rectangle 41">
                      <a:extLst>
                        <a:ext uri="{FF2B5EF4-FFF2-40B4-BE49-F238E27FC236}">
                          <a16:creationId xmlns:a16="http://schemas.microsoft.com/office/drawing/2014/main" id="{2CC23D8B-6C40-45B1-884D-37D577B883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13844" y="1633959"/>
                      <a:ext cx="1076748" cy="2824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675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p:txBody>
                </p:sp>
              </p:grpSp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B2E8F80D-E8E8-4BE8-8EA9-A710E7B93EF4}"/>
                      </a:ext>
                    </a:extLst>
                  </p:cNvPr>
                  <p:cNvSpPr/>
                  <p:nvPr/>
                </p:nvSpPr>
                <p:spPr>
                  <a:xfrm>
                    <a:off x="3279172" y="1467291"/>
                    <a:ext cx="2025631" cy="9149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675" dirty="0">
                        <a:solidFill>
                          <a:schemeClr val="tx1"/>
                        </a:solidFill>
                      </a:rPr>
                      <a:t>Medium’s capacity to reach common coordinated behavior and focus is low</a:t>
                    </a:r>
                  </a:p>
                  <a:p>
                    <a:pPr algn="ctr"/>
                    <a:endParaRPr lang="en-US" sz="675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pic>
              <p:nvPicPr>
                <p:cNvPr id="29" name="Graphic 28" descr="Connections outline">
                  <a:extLst>
                    <a:ext uri="{FF2B5EF4-FFF2-40B4-BE49-F238E27FC236}">
                      <a16:creationId xmlns:a16="http://schemas.microsoft.com/office/drawing/2014/main" id="{6877C2EF-F93D-4D37-B90D-077066A155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350" y="817083"/>
                  <a:ext cx="914400" cy="914400"/>
                </a:xfrm>
                <a:prstGeom prst="rect">
                  <a:avLst/>
                </a:prstGeom>
              </p:spPr>
            </p:pic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C56C4C6A-C155-4580-919C-7E92FF042A24}"/>
                    </a:ext>
                  </a:extLst>
                </p:cNvPr>
                <p:cNvSpPr/>
                <p:nvPr/>
              </p:nvSpPr>
              <p:spPr>
                <a:xfrm>
                  <a:off x="599988" y="1467290"/>
                  <a:ext cx="1757471" cy="9149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Medium allows parallel communication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616B7BF4-A51C-49CE-BB7A-F9581D3A69E3}"/>
                    </a:ext>
                  </a:extLst>
                </p:cNvPr>
                <p:cNvSpPr/>
                <p:nvPr/>
              </p:nvSpPr>
              <p:spPr>
                <a:xfrm>
                  <a:off x="599988" y="3429000"/>
                  <a:ext cx="1757471" cy="9149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Medium allows rehearsability</a:t>
                  </a:r>
                </a:p>
              </p:txBody>
            </p: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24F9702B-4D6A-49A3-BD96-AF49A89B8B3B}"/>
                    </a:ext>
                  </a:extLst>
                </p:cNvPr>
                <p:cNvGrpSpPr/>
                <p:nvPr/>
              </p:nvGrpSpPr>
              <p:grpSpPr>
                <a:xfrm>
                  <a:off x="840396" y="2382245"/>
                  <a:ext cx="1119008" cy="1371600"/>
                  <a:chOff x="1021523" y="2419936"/>
                  <a:chExt cx="1119008" cy="1371600"/>
                </a:xfrm>
              </p:grpSpPr>
              <p:pic>
                <p:nvPicPr>
                  <p:cNvPr id="36" name="Graphic 35" descr="Scribble outline">
                    <a:extLst>
                      <a:ext uri="{FF2B5EF4-FFF2-40B4-BE49-F238E27FC236}">
                        <a16:creationId xmlns:a16="http://schemas.microsoft.com/office/drawing/2014/main" id="{D5156978-0055-4FEE-AF1B-7CBF7DA2D9B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1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6131" y="2877136"/>
                    <a:ext cx="914400" cy="914400"/>
                  </a:xfrm>
                  <a:prstGeom prst="rect">
                    <a:avLst/>
                  </a:prstGeom>
                </p:spPr>
              </p:pic>
              <p:pic>
                <p:nvPicPr>
                  <p:cNvPr id="37" name="Graphic 36" descr="Eraser outline">
                    <a:extLst>
                      <a:ext uri="{FF2B5EF4-FFF2-40B4-BE49-F238E27FC236}">
                        <a16:creationId xmlns:a16="http://schemas.microsoft.com/office/drawing/2014/main" id="{529661E0-9DFE-4011-BCD9-AAA9CA1BA4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3"/>
                      </a:ext>
                    </a:extLst>
                  </a:blip>
                  <a:stretch>
                    <a:fillRect/>
                  </a:stretch>
                </p:blipFill>
                <p:spPr>
                  <a:xfrm rot="2053245">
                    <a:off x="1021523" y="2419936"/>
                    <a:ext cx="914400" cy="91440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329B5A7-BEA3-409E-B048-ECC69E7C1FE4}"/>
                    </a:ext>
                  </a:extLst>
                </p:cNvPr>
                <p:cNvSpPr/>
                <p:nvPr/>
              </p:nvSpPr>
              <p:spPr>
                <a:xfrm>
                  <a:off x="623468" y="4988460"/>
                  <a:ext cx="1757471" cy="9149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Medium allows reprocessability</a:t>
                  </a:r>
                </a:p>
              </p:txBody>
            </p:sp>
            <p:sp>
              <p:nvSpPr>
                <p:cNvPr id="35" name="Right Brace 34">
                  <a:extLst>
                    <a:ext uri="{FF2B5EF4-FFF2-40B4-BE49-F238E27FC236}">
                      <a16:creationId xmlns:a16="http://schemas.microsoft.com/office/drawing/2014/main" id="{A1605B5C-72C8-44F9-9647-D7F404D6DCD7}"/>
                    </a:ext>
                  </a:extLst>
                </p:cNvPr>
                <p:cNvSpPr/>
                <p:nvPr/>
              </p:nvSpPr>
              <p:spPr>
                <a:xfrm>
                  <a:off x="2322706" y="758582"/>
                  <a:ext cx="436386" cy="5144833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013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A21D02F5-203D-4C81-B904-6C1F5E27C641}"/>
                  </a:ext>
                </a:extLst>
              </p:cNvPr>
              <p:cNvGrpSpPr/>
              <p:nvPr/>
            </p:nvGrpSpPr>
            <p:grpSpPr>
              <a:xfrm>
                <a:off x="2903853" y="4728896"/>
                <a:ext cx="1255781" cy="886131"/>
                <a:chOff x="1295704" y="6438411"/>
                <a:chExt cx="1255781" cy="886131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A26909F4-DE99-4058-AD43-13708BAFDEB6}"/>
                    </a:ext>
                  </a:extLst>
                </p:cNvPr>
                <p:cNvSpPr/>
                <p:nvPr/>
              </p:nvSpPr>
              <p:spPr>
                <a:xfrm>
                  <a:off x="1945814" y="7125447"/>
                  <a:ext cx="605671" cy="1990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Conveyance Process</a:t>
                  </a:r>
                </a:p>
              </p:txBody>
            </p:sp>
            <p:pic>
              <p:nvPicPr>
                <p:cNvPr id="45" name="Graphic 44" descr="Folder Search outline">
                  <a:extLst>
                    <a:ext uri="{FF2B5EF4-FFF2-40B4-BE49-F238E27FC236}">
                      <a16:creationId xmlns:a16="http://schemas.microsoft.com/office/drawing/2014/main" id="{61C5E832-7CE1-4520-A56A-3B29140904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1474" y="6447158"/>
                  <a:ext cx="514350" cy="514350"/>
                </a:xfrm>
                <a:prstGeom prst="rect">
                  <a:avLst/>
                </a:prstGeom>
              </p:spPr>
            </p:pic>
            <p:pic>
              <p:nvPicPr>
                <p:cNvPr id="46" name="Graphic 45" descr="Arrow Up outline">
                  <a:extLst>
                    <a:ext uri="{FF2B5EF4-FFF2-40B4-BE49-F238E27FC236}">
                      <a16:creationId xmlns:a16="http://schemas.microsoft.com/office/drawing/2014/main" id="{44AB2BC0-2081-4928-B052-B07A89B85E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295704" y="6438411"/>
                  <a:ext cx="514350" cy="514350"/>
                </a:xfrm>
                <a:prstGeom prst="rect">
                  <a:avLst/>
                </a:prstGeom>
              </p:spPr>
            </p:pic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372C54B5-A0C1-4F4E-8D7C-E137C600FACC}"/>
                  </a:ext>
                </a:extLst>
              </p:cNvPr>
              <p:cNvGrpSpPr/>
              <p:nvPr/>
            </p:nvGrpSpPr>
            <p:grpSpPr>
              <a:xfrm>
                <a:off x="3159426" y="1782748"/>
                <a:ext cx="1281619" cy="848794"/>
                <a:chOff x="1372681" y="5034061"/>
                <a:chExt cx="1281619" cy="848794"/>
              </a:xfrm>
            </p:grpSpPr>
            <p:pic>
              <p:nvPicPr>
                <p:cNvPr id="48" name="Graphic 47" descr="Arrow Up outline">
                  <a:extLst>
                    <a:ext uri="{FF2B5EF4-FFF2-40B4-BE49-F238E27FC236}">
                      <a16:creationId xmlns:a16="http://schemas.microsoft.com/office/drawing/2014/main" id="{CA4065B4-C440-40E6-AE0B-936159A47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72681" y="5045815"/>
                  <a:ext cx="514350" cy="514350"/>
                </a:xfrm>
                <a:prstGeom prst="rect">
                  <a:avLst/>
                </a:prstGeom>
              </p:spPr>
            </p:pic>
            <p:pic>
              <p:nvPicPr>
                <p:cNvPr id="49" name="Graphic 48" descr="Customer review outline">
                  <a:extLst>
                    <a:ext uri="{FF2B5EF4-FFF2-40B4-BE49-F238E27FC236}">
                      <a16:creationId xmlns:a16="http://schemas.microsoft.com/office/drawing/2014/main" id="{0E3CC567-1965-4C87-A7D2-88A8F27408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1474" y="5034061"/>
                  <a:ext cx="514350" cy="514350"/>
                </a:xfrm>
                <a:prstGeom prst="rect">
                  <a:avLst/>
                </a:prstGeom>
              </p:spPr>
            </p:pic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63E7D5D6-0331-45CB-AD18-DABCCE78AFFC}"/>
                    </a:ext>
                  </a:extLst>
                </p:cNvPr>
                <p:cNvSpPr/>
                <p:nvPr/>
              </p:nvSpPr>
              <p:spPr>
                <a:xfrm>
                  <a:off x="1957040" y="5683760"/>
                  <a:ext cx="697260" cy="19909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75" dirty="0">
                      <a:solidFill>
                        <a:schemeClr val="tx1"/>
                      </a:solidFill>
                    </a:rPr>
                    <a:t>Convergence Process</a:t>
                  </a:r>
                </a:p>
              </p:txBody>
            </p:sp>
          </p:grpSp>
        </p:grpSp>
        <p:pic>
          <p:nvPicPr>
            <p:cNvPr id="55" name="Graphic 54" descr="Arrow circle outline">
              <a:extLst>
                <a:ext uri="{FF2B5EF4-FFF2-40B4-BE49-F238E27FC236}">
                  <a16:creationId xmlns:a16="http://schemas.microsoft.com/office/drawing/2014/main" id="{A43CA871-1D86-47E7-A695-5A4C257CA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6890" y="2675646"/>
              <a:ext cx="488976" cy="4889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3517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Schneider Bettina</dc:creator>
  <cp:lastModifiedBy>Schneider Bettina</cp:lastModifiedBy>
  <cp:revision>8</cp:revision>
  <dcterms:created xsi:type="dcterms:W3CDTF">2021-10-14T10:37:43Z</dcterms:created>
  <dcterms:modified xsi:type="dcterms:W3CDTF">2021-10-28T09:44:07Z</dcterms:modified>
</cp:coreProperties>
</file>