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E94B3-8870-4512-8838-E76A0627AFE9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9EA3D-1C0E-4972-AA8D-8D1BBFCC1C9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52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https://www.flippity.net/sh.php?k=1ONebMSTu5-hT3gHEdFRbsKlHMYxXn02T8goBwlQR8Gs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D9EA3D-1C0E-4972-AA8D-8D1BBFCC1C9C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0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8569E0-191C-4C91-A75F-A967BC788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699E715-01F9-4803-B5FD-6D661343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1CEA114-890C-47C0-A28A-0F9C3596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287E59-76D2-489D-9DD4-26C1627FE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13D266E-A36A-4445-A73F-D63BB7CE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02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D1651D-2299-4A7D-9066-791610441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DA78E34-C60E-4AA7-9A1E-6E8A20B36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79384E1-D9C4-4D69-B2D9-962B65661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512023-E9DB-40B9-92EF-1529E4EEC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98D1268-62EC-4F61-ACAB-27D3F935F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72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96A0076-F30C-4918-829B-CB3AE77FC6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42FE2E0-73DC-42A0-A06F-82C55D7B3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A5E2B68-5F95-4836-BFBE-1AF010329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4992B8-26E5-440C-B414-F009F52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EDD503-F931-4C9B-8CE2-42078CD62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932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83AF5-8A0D-4A8C-BD3A-ED9C1BBAD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9F03B6-A83C-4781-9225-09DA0CB50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15B910-BF91-43E5-9F1B-F56187CA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45A4713-0D45-4CAD-B150-CF8EEFAF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B62ADC-C81F-40D1-9A30-764DFDFE6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157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D3EDF9-EA88-4C92-8439-34DEE5DE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12D08A-4CA7-4623-934B-F48BD2EE1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44CF225-E202-4FDD-9749-343C8C3B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A2A9A32-7631-41C1-802C-57C75F85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3B8093D-5F30-417B-91F1-D6F4B504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14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6390ED-CDF0-4D1F-B2B6-47E7CFF52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E854CA-92E0-4A3A-825C-541194EF0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B116248-AF5A-4C76-91B6-FED115110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4978F4-6F54-4F3D-8D92-1C871828F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EC23C63-6730-401E-8177-81E4973FE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E9A24F7-5DF5-4D33-B518-1FEA72D48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666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0B05F-264A-408F-9B33-3E4CF4BA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C440CD1-759E-4735-A5EA-7DD6B3829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EACBDCF-0612-4CEF-9950-2FA8EF952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6935EA-47F7-490F-BEEE-5395DEC29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9C7D5B3-DDCB-4FF6-AF9B-67DED273D7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DD99B4C-928F-46A9-8FB3-5272A568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1275F8B-624F-439F-BEC4-49D8960A3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89F289FC-6352-40CB-A35E-BCC19CFF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01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AE92ED-12E7-4510-945C-941856ADE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87FC585-8B83-4CBD-8406-5F4A6E3F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0B781C1-0C44-4A55-A41C-0923E5A8C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0F0-3A79-4731-8A28-B2A8DA510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46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C59ECC-E8AD-4637-8242-DA0D57A0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E21B7E5-3979-4C96-BC5A-D6EA258E4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0B493F-4F29-41D5-8E8A-59B70096B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88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208B8-2E55-462E-9908-93CB9C985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C20380-C0A1-4D6D-9139-79A9695C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C22B911-E546-4BFB-9DFB-38CE64DBD2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BBA48C9-955C-4B38-ACF7-13BBD787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88815F-44AB-447C-BA29-E19C24885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EAFE7A-9560-4E8E-A7E0-ACDF2541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3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8E93FC-812A-417B-A019-1B39E187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C3BB37D-C3C2-4538-BBBA-137A2BBE6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C1B3A08-F1E1-4E3B-BA79-A1CA8B3F7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7A07184-26A0-4482-896E-AA1C7193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5C804B-673B-40EC-B78F-77035DB9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1C36936-BFE7-4174-94D2-DB014E9D2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925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CB983CD-28D0-47A9-84DE-32133E12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15A8E9-428E-4A2D-B541-905AECFAA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890DD48-F0D7-42F7-9E4D-408557805A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42733-06E6-4131-9060-466BF1D9ADC5}" type="datetimeFigureOut">
              <a:rPr lang="cs-CZ" smtClean="0"/>
              <a:t>13.12.2020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66EC0B-54D7-4FA3-8F99-97D280C02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6E997D-5088-418F-80E9-A579A2F4F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9A42-BACD-478E-889A-E35289F114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26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openxmlformats.org/officeDocument/2006/relationships/hyperlink" Target="https://learningapps.org/watch?v=pgoxor8ot20" TargetMode="External"/><Relationship Id="rId10" Type="http://schemas.openxmlformats.org/officeDocument/2006/relationships/hyperlink" Target="https://www.flippity.net/sh.php?k=1ONebMSTu5-hT3gHEdFRbsKlHMYxXn02T8goBwlQR8Gs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pngegg.com@gmail.com" TargetMode="External"/><Relationship Id="rId3" Type="http://schemas.openxmlformats.org/officeDocument/2006/relationships/hyperlink" Target="https://im9.cz/iR/importprodukt-orig/bad/bad2997cbcfd8546a1b9255edbcae6a0.jpg" TargetMode="External"/><Relationship Id="rId7" Type="http://schemas.openxmlformats.org/officeDocument/2006/relationships/hyperlink" Target="http://users.atw.hu/cupy/lovas_kepek/angloarab2.jpg" TargetMode="External"/><Relationship Id="rId2" Type="http://schemas.openxmlformats.org/officeDocument/2006/relationships/hyperlink" Target="https://commons.wikimedia.org/w/index.php?curid=1680948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ebstockreview.net/explore/brush-clipart-horse/" TargetMode="External"/><Relationship Id="rId5" Type="http://schemas.openxmlformats.org/officeDocument/2006/relationships/hyperlink" Target="http://clipart-library.com/clipart/364135.htm" TargetMode="External"/><Relationship Id="rId4" Type="http://schemas.openxmlformats.org/officeDocument/2006/relationships/hyperlink" Target="https://commons.wikimedia.org/w/index.php?curid=9467966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bsah obrázku interiér, kámen&#10;&#10;Popis byl vytvořen automaticky">
            <a:extLst>
              <a:ext uri="{FF2B5EF4-FFF2-40B4-BE49-F238E27FC236}">
                <a16:creationId xmlns:a16="http://schemas.microsoft.com/office/drawing/2014/main" id="{A47C2E3A-DE86-4A67-83E9-04E164F01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" b="114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ickens, straw, bags with harvest and fork Free Vector">
            <a:extLst>
              <a:ext uri="{FF2B5EF4-FFF2-40B4-BE49-F238E27FC236}">
                <a16:creationId xmlns:a16="http://schemas.microsoft.com/office/drawing/2014/main" id="{1B5CEC10-61E5-4E14-8FB7-2088DE83DC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294" b="47604" l="12300" r="38818">
                        <a14:foregroundMark x1="19329" y1="41214" x2="19329" y2="41214"/>
                        <a14:foregroundMark x1="35942" y1="40256" x2="35942" y2="40256"/>
                        <a14:foregroundMark x1="36422" y1="38339" x2="36422" y2="38339"/>
                        <a14:foregroundMark x1="34505" y1="25559" x2="34505" y2="25559"/>
                        <a14:foregroundMark x1="38818" y1="27476" x2="38818" y2="27476"/>
                        <a14:backgroundMark x1="17412" y1="25559" x2="17412" y2="25559"/>
                        <a14:backgroundMark x1="16454" y1="20447" x2="16454" y2="20447"/>
                        <a14:backgroundMark x1="17093" y1="20447" x2="21885" y2="23642"/>
                        <a14:backgroundMark x1="21885" y1="23642" x2="21725" y2="23642"/>
                        <a14:backgroundMark x1="22364" y1="27157" x2="26198" y2="22045"/>
                        <a14:backgroundMark x1="26198" y1="22045" x2="22684" y2="20128"/>
                        <a14:backgroundMark x1="16294" y1="19169" x2="12460" y2="24281"/>
                        <a14:backgroundMark x1="12460" y1="24281" x2="16134" y2="26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82" t="12301" r="65218" b="47764"/>
          <a:stretch/>
        </p:blipFill>
        <p:spPr bwMode="auto">
          <a:xfrm>
            <a:off x="3977522" y="4955960"/>
            <a:ext cx="2449912" cy="20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204EAEBD-9D7C-4FF8-8840-F553655DDF3E}"/>
              </a:ext>
            </a:extLst>
          </p:cNvPr>
          <p:cNvSpPr txBox="1"/>
          <p:nvPr/>
        </p:nvSpPr>
        <p:spPr>
          <a:xfrm>
            <a:off x="4172607" y="259846"/>
            <a:ext cx="3846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atin typeface="Castellar" panose="020A0402060406010301" pitchFamily="18" charset="0"/>
              </a:rPr>
              <a:t>Úniková hra lichokopytníci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1E46A9BD-76BE-4368-AD1A-752E8F876AEE}"/>
              </a:ext>
            </a:extLst>
          </p:cNvPr>
          <p:cNvSpPr txBox="1"/>
          <p:nvPr/>
        </p:nvSpPr>
        <p:spPr>
          <a:xfrm>
            <a:off x="7309944" y="796575"/>
            <a:ext cx="3846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>
                <a:latin typeface="Century Schoolbook" panose="02040604050505020304" pitchFamily="18" charset="0"/>
              </a:rPr>
              <a:t>Bc. Petra </a:t>
            </a:r>
            <a:r>
              <a:rPr lang="cs-CZ" sz="1600" b="1" dirty="0" err="1">
                <a:latin typeface="Century Schoolbook" panose="02040604050505020304" pitchFamily="18" charset="0"/>
              </a:rPr>
              <a:t>Fesslová</a:t>
            </a:r>
            <a:endParaRPr lang="cs-CZ" sz="1600" b="1" dirty="0">
              <a:latin typeface="Century Schoolbook" panose="02040604050505020304" pitchFamily="18" charset="0"/>
            </a:endParaRPr>
          </a:p>
        </p:txBody>
      </p:sp>
      <p:pic>
        <p:nvPicPr>
          <p:cNvPr id="1034" name="Picture 10" descr="Brush clipart horse, Brush horse Transparent FREE for download on  WebStockReview 2020">
            <a:extLst>
              <a:ext uri="{FF2B5EF4-FFF2-40B4-BE49-F238E27FC236}">
                <a16:creationId xmlns:a16="http://schemas.microsoft.com/office/drawing/2014/main" id="{DA9C6351-983C-4D9D-8A9E-511D402C5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07" b="23279" l="10667" r="31667">
                        <a14:foregroundMark x1="19333" y1="5632" x2="19333" y2="5632"/>
                        <a14:foregroundMark x1="10667" y1="17522" x2="10667" y2="17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9" t="3593" r="65715" b="76599"/>
          <a:stretch/>
        </p:blipFill>
        <p:spPr bwMode="auto">
          <a:xfrm rot="498922">
            <a:off x="2241512" y="3576954"/>
            <a:ext cx="416515" cy="28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oně, Koňská Hlava, Klisna, Portrét, Kůň Hnědý">
            <a:extLst>
              <a:ext uri="{FF2B5EF4-FFF2-40B4-BE49-F238E27FC236}">
                <a16:creationId xmlns:a16="http://schemas.microsoft.com/office/drawing/2014/main" id="{C37FF65E-FE81-4C6E-B9FA-CBC582C2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95" y="1743456"/>
            <a:ext cx="1213105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 descr="Obsah obrázku budova, dveře&#10;&#10;Popis byl vytvořen automaticky">
            <a:extLst>
              <a:ext uri="{FF2B5EF4-FFF2-40B4-BE49-F238E27FC236}">
                <a16:creationId xmlns:a16="http://schemas.microsoft.com/office/drawing/2014/main" id="{82F6BF42-684A-4065-99B6-3AA356684A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214" y="-91440"/>
            <a:ext cx="3846786" cy="5047400"/>
          </a:xfrm>
          <a:prstGeom prst="rect">
            <a:avLst/>
          </a:prstGeom>
        </p:spPr>
      </p:pic>
      <p:pic>
        <p:nvPicPr>
          <p:cNvPr id="1038" name="Picture 14" descr="Iron padlocks flat icon set. cartoon key locks for safety and security protection isolated  vector illustration collection. secure mechanisms and encryption concept Free Vector">
            <a:hlinkClick r:id="rId10"/>
            <a:extLst>
              <a:ext uri="{FF2B5EF4-FFF2-40B4-BE49-F238E27FC236}">
                <a16:creationId xmlns:a16="http://schemas.microsoft.com/office/drawing/2014/main" id="{C383D213-E611-471B-8063-6EF8FB97B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1329" b="94592" l="2455" r="22094">
                        <a14:foregroundMark x1="12300" y1="52278" x2="12300" y2="52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1" r="75451"/>
          <a:stretch/>
        </p:blipFill>
        <p:spPr bwMode="auto">
          <a:xfrm>
            <a:off x="-251353" y="2195859"/>
            <a:ext cx="753981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uchyňské potřeby – Page 412">
            <a:extLst>
              <a:ext uri="{FF2B5EF4-FFF2-40B4-BE49-F238E27FC236}">
                <a16:creationId xmlns:a16="http://schemas.microsoft.com/office/drawing/2014/main" id="{EE119FF9-F1E4-49A8-908C-648E34393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809" b="95313" l="3354" r="92683">
                        <a14:foregroundMark x1="92835" y1="11230" x2="92835" y2="11230"/>
                        <a14:foregroundMark x1="84756" y1="3906" x2="84756" y2="3906"/>
                        <a14:foregroundMark x1="16311" y1="93066" x2="16311" y2="93066"/>
                        <a14:foregroundMark x1="22866" y1="95117" x2="22866" y2="95117"/>
                        <a14:foregroundMark x1="3354" y1="88281" x2="3354" y2="88281"/>
                        <a14:foregroundMark x1="12652" y1="95313" x2="12652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6295" flipH="1">
            <a:off x="-213819" y="4046812"/>
            <a:ext cx="1432897" cy="223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rse trophies">
            <a:hlinkClick r:id="rId15"/>
            <a:extLst>
              <a:ext uri="{FF2B5EF4-FFF2-40B4-BE49-F238E27FC236}">
                <a16:creationId xmlns:a16="http://schemas.microsoft.com/office/drawing/2014/main" id="{FEC6BAED-724F-418F-BB31-189D19E62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424" b="96883" l="10000" r="92353">
                        <a14:foregroundMark x1="50882" y1="7716" x2="50882" y2="7716"/>
                        <a14:foregroundMark x1="42353" y1="9044" x2="62451" y2="8891"/>
                        <a14:foregroundMark x1="62451" y1="8891" x2="72157" y2="8891"/>
                        <a14:foregroundMark x1="50882" y1="3424" x2="50882" y2="3424"/>
                        <a14:foregroundMark x1="55686" y1="3577" x2="55686" y2="3577"/>
                        <a14:foregroundMark x1="91765" y1="21461" x2="91765" y2="21461"/>
                        <a14:foregroundMark x1="92353" y1="18498" x2="92353" y2="18498"/>
                        <a14:foregroundMark x1="37745" y1="92284" x2="37745" y2="92284"/>
                        <a14:foregroundMark x1="81569" y1="92897" x2="81569" y2="92897"/>
                        <a14:foregroundMark x1="40882" y1="93357" x2="40882" y2="93357"/>
                        <a14:foregroundMark x1="76471" y1="94532" x2="76471" y2="94532"/>
                        <a14:foregroundMark x1="45490" y1="95861" x2="45490" y2="95861"/>
                        <a14:foregroundMark x1="71275" y1="96423" x2="71275" y2="96423"/>
                        <a14:foregroundMark x1="66765" y1="96883" x2="66765" y2="968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69" y="182892"/>
            <a:ext cx="591739" cy="113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9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3F85FA-2B5C-4D11-B0DC-14442CB88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 obrázků, klipartů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065013-D2B2-40EE-A1DC-F30997FA4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/>
              <a:t>obrázek na úvodním slidu - </a:t>
            </a:r>
            <a:r>
              <a:rPr lang="en-US" dirty="0"/>
              <a:t>By </a:t>
            </a:r>
            <a:r>
              <a:rPr lang="en-US" dirty="0" err="1"/>
              <a:t>PMRMaeyaert</a:t>
            </a:r>
            <a:r>
              <a:rPr lang="en-US" dirty="0"/>
              <a:t> - Own work, CC BY-SA 3.0, </a:t>
            </a:r>
            <a:r>
              <a:rPr lang="en-US" dirty="0">
                <a:hlinkClick r:id="rId2"/>
              </a:rPr>
              <a:t>https://commons.wikimedia.org/w/index.php?curid=16809483</a:t>
            </a:r>
            <a:endParaRPr lang="cs-CZ" dirty="0"/>
          </a:p>
          <a:p>
            <a:r>
              <a:rPr lang="cs-CZ" dirty="0"/>
              <a:t>vidle: </a:t>
            </a:r>
            <a:r>
              <a:rPr lang="cs-CZ" dirty="0">
                <a:hlinkClick r:id="rId3"/>
              </a:rPr>
              <a:t>https://im9.cz/iR/importprodukt-orig/bad/bad2997cbcfd8546a1b9255edbcae6a0.jpg</a:t>
            </a:r>
            <a:r>
              <a:rPr lang="cs-CZ" dirty="0"/>
              <a:t> </a:t>
            </a:r>
          </a:p>
          <a:p>
            <a:r>
              <a:rPr lang="cs-CZ" dirty="0"/>
              <a:t>anatomie – končetiny: By Richard </a:t>
            </a:r>
            <a:r>
              <a:rPr lang="cs-CZ" dirty="0" err="1"/>
              <a:t>Lydekker</a:t>
            </a:r>
            <a:r>
              <a:rPr lang="cs-CZ" dirty="0"/>
              <a:t> - “</a:t>
            </a:r>
            <a:r>
              <a:rPr lang="cs-CZ" dirty="0" err="1"/>
              <a:t>Perissodactyla</a:t>
            </a:r>
            <a:r>
              <a:rPr lang="cs-CZ" dirty="0"/>
              <a:t>,” </a:t>
            </a:r>
            <a:r>
              <a:rPr lang="cs-CZ" dirty="0" err="1"/>
              <a:t>Encyclopædia</a:t>
            </a:r>
            <a:r>
              <a:rPr lang="cs-CZ" dirty="0"/>
              <a:t> </a:t>
            </a:r>
            <a:r>
              <a:rPr lang="cs-CZ" dirty="0" err="1"/>
              <a:t>Britannica</a:t>
            </a:r>
            <a:r>
              <a:rPr lang="cs-CZ" dirty="0"/>
              <a:t> (11th </a:t>
            </a:r>
            <a:r>
              <a:rPr lang="cs-CZ" dirty="0" err="1"/>
              <a:t>ed</a:t>
            </a:r>
            <a:r>
              <a:rPr lang="cs-CZ" dirty="0"/>
              <a:t>.), v. 21, 1911, p. 169, </a:t>
            </a:r>
            <a:r>
              <a:rPr lang="cs-CZ" dirty="0" err="1"/>
              <a:t>fig</a:t>
            </a:r>
            <a:r>
              <a:rPr lang="cs-CZ" dirty="0"/>
              <a:t>. 1., Public </a:t>
            </a:r>
            <a:r>
              <a:rPr lang="cs-CZ" dirty="0" err="1"/>
              <a:t>Domain</a:t>
            </a:r>
            <a:r>
              <a:rPr lang="cs-CZ" dirty="0"/>
              <a:t>, </a:t>
            </a:r>
            <a:r>
              <a:rPr lang="cs-CZ" dirty="0">
                <a:hlinkClick r:id="rId4"/>
              </a:rPr>
              <a:t>https://commons.wikimedia.org/w/index.php?curid=94679665</a:t>
            </a:r>
            <a:r>
              <a:rPr lang="cs-CZ" dirty="0"/>
              <a:t> </a:t>
            </a:r>
          </a:p>
          <a:p>
            <a:r>
              <a:rPr lang="cs-CZ" dirty="0"/>
              <a:t>seno: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="https://www.freepik.com/vectors/background"&gt;Background vector created by </a:t>
            </a:r>
            <a:r>
              <a:rPr lang="en-US" dirty="0" err="1"/>
              <a:t>upklyak</a:t>
            </a:r>
            <a:r>
              <a:rPr lang="en-US" dirty="0"/>
              <a:t> - www.freepik.com&lt;/a&gt;</a:t>
            </a:r>
            <a:endParaRPr lang="cs-CZ" dirty="0"/>
          </a:p>
          <a:p>
            <a:r>
              <a:rPr lang="cs-CZ" dirty="0"/>
              <a:t>flot: </a:t>
            </a:r>
            <a:r>
              <a:rPr lang="cs-CZ" dirty="0">
                <a:hlinkClick r:id="rId5"/>
              </a:rPr>
              <a:t>http://clipart-library.com/clipart/364135.htm</a:t>
            </a:r>
            <a:endParaRPr lang="cs-CZ" dirty="0"/>
          </a:p>
          <a:p>
            <a:r>
              <a:rPr lang="cs-CZ" dirty="0"/>
              <a:t>hřbílko: </a:t>
            </a:r>
            <a:r>
              <a:rPr lang="cs-CZ" dirty="0">
                <a:hlinkClick r:id="rId6"/>
              </a:rPr>
              <a:t>https://webstockreview.net/explore/brush-clipart-horse/</a:t>
            </a:r>
            <a:r>
              <a:rPr lang="cs-CZ" dirty="0"/>
              <a:t> </a:t>
            </a:r>
          </a:p>
          <a:p>
            <a:r>
              <a:rPr lang="cs-CZ" dirty="0"/>
              <a:t>zámek: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="https://www.freepik.com/vectors/heart"&gt;Heart vector created by </a:t>
            </a:r>
            <a:r>
              <a:rPr lang="en-US" dirty="0" err="1"/>
              <a:t>pch.vector</a:t>
            </a:r>
            <a:r>
              <a:rPr lang="en-US" dirty="0"/>
              <a:t> - www.freepik.com&lt;/a&gt;</a:t>
            </a:r>
            <a:r>
              <a:rPr lang="cs-CZ" dirty="0"/>
              <a:t> </a:t>
            </a:r>
          </a:p>
          <a:p>
            <a:r>
              <a:rPr lang="cs-CZ" dirty="0"/>
              <a:t>obraz: https://pixabay.com/cs/photos/kon%C4%9B-ko%C5%88sk%C3%A1-hlava-klisna-portr%C3%A9t-4330166/</a:t>
            </a:r>
          </a:p>
          <a:p>
            <a:r>
              <a:rPr lang="cs-CZ" dirty="0"/>
              <a:t>plnokrevník - </a:t>
            </a:r>
            <a:r>
              <a:rPr lang="cs-CZ" dirty="0">
                <a:hlinkClick r:id="rId7"/>
              </a:rPr>
              <a:t>http://users.atw.hu/cupy/lovas_kepek/angloarab2.jpg</a:t>
            </a:r>
            <a:r>
              <a:rPr lang="cs-CZ" dirty="0"/>
              <a:t> </a:t>
            </a:r>
          </a:p>
          <a:p>
            <a:r>
              <a:rPr lang="cs-CZ" dirty="0"/>
              <a:t>kůň, tráva, vrata: </a:t>
            </a:r>
            <a:r>
              <a:rPr lang="cs-CZ" b="0" i="0" dirty="0">
                <a:solidFill>
                  <a:srgbClr val="666666"/>
                </a:solidFill>
                <a:effectLst/>
                <a:latin typeface="Roboto"/>
              </a:rPr>
              <a:t>Nekomerční použití, DMCA </a:t>
            </a:r>
            <a:r>
              <a:rPr lang="cs-CZ" b="0" i="0" u="sng" dirty="0" err="1">
                <a:solidFill>
                  <a:srgbClr val="00748E"/>
                </a:solidFill>
                <a:effectLst/>
                <a:latin typeface="Roboto"/>
                <a:hlinkClick r:id="rId8"/>
              </a:rPr>
              <a:t>Contact</a:t>
            </a:r>
            <a:r>
              <a:rPr lang="cs-CZ" b="0" i="0" u="sng" dirty="0">
                <a:solidFill>
                  <a:srgbClr val="00748E"/>
                </a:solidFill>
                <a:effectLst/>
                <a:latin typeface="Roboto"/>
                <a:hlinkClick r:id="rId8"/>
              </a:rPr>
              <a:t> </a:t>
            </a:r>
            <a:r>
              <a:rPr lang="cs-CZ" b="0" i="0" u="sng" dirty="0" err="1">
                <a:solidFill>
                  <a:srgbClr val="00748E"/>
                </a:solidFill>
                <a:effectLst/>
                <a:latin typeface="Roboto"/>
                <a:hlinkClick r:id="rId8"/>
              </a:rPr>
              <a:t>Us</a:t>
            </a:r>
            <a:endParaRPr lang="cs-CZ" b="0" i="0" u="sng" dirty="0">
              <a:solidFill>
                <a:srgbClr val="00748E"/>
              </a:solidFill>
              <a:effectLst/>
              <a:latin typeface="Roboto"/>
            </a:endParaRPr>
          </a:p>
          <a:p>
            <a:pPr marL="0" indent="0">
              <a:buNone/>
            </a:pPr>
            <a:endParaRPr lang="cs-CZ" b="0" i="0" u="sng" dirty="0">
              <a:solidFill>
                <a:srgbClr val="00748E"/>
              </a:solidFill>
              <a:effectLst/>
              <a:latin typeface="Roboto"/>
            </a:endParaRP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396030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275</Words>
  <Application>Microsoft Office PowerPoint</Application>
  <PresentationFormat>Širokoúhlá obrazovka</PresentationFormat>
  <Paragraphs>16</Paragraphs>
  <Slides>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Castellar</vt:lpstr>
      <vt:lpstr>Century Schoolbook</vt:lpstr>
      <vt:lpstr>Roboto</vt:lpstr>
      <vt:lpstr>Motiv Office</vt:lpstr>
      <vt:lpstr>Prezentace aplikace PowerPoint</vt:lpstr>
      <vt:lpstr>Zdroje obrázků, klipartů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Pavelek</dc:creator>
  <cp:lastModifiedBy>Ondřej Pavelek</cp:lastModifiedBy>
  <cp:revision>24</cp:revision>
  <dcterms:created xsi:type="dcterms:W3CDTF">2020-12-12T16:33:11Z</dcterms:created>
  <dcterms:modified xsi:type="dcterms:W3CDTF">2020-12-13T15:22:43Z</dcterms:modified>
</cp:coreProperties>
</file>