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5" r:id="rId10"/>
    <p:sldId id="266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AF12B08-5100-4E6B-92AD-56D4E1700F0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A341A32-8F00-4376-8A28-B2B8F8B79F08}" type="slidenum">
              <a:rPr lang="cs-CZ" smtClean="0"/>
              <a:t>‹#›</a:t>
            </a:fld>
            <a:endParaRPr lang="cs-CZ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2347518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12B08-5100-4E6B-92AD-56D4E1700F0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41A32-8F00-4376-8A28-B2B8F8B79F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9159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12B08-5100-4E6B-92AD-56D4E1700F0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41A32-8F00-4376-8A28-B2B8F8B79F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443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12B08-5100-4E6B-92AD-56D4E1700F0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41A32-8F00-4376-8A28-B2B8F8B79F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1552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AF12B08-5100-4E6B-92AD-56D4E1700F0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A341A32-8F00-4376-8A28-B2B8F8B79F08}" type="slidenum">
              <a:rPr lang="cs-CZ" smtClean="0"/>
              <a:t>‹#›</a:t>
            </a:fld>
            <a:endParaRPr lang="cs-CZ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1671643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12B08-5100-4E6B-92AD-56D4E1700F0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41A32-8F00-4376-8A28-B2B8F8B79F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2977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12B08-5100-4E6B-92AD-56D4E1700F0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41A32-8F00-4376-8A28-B2B8F8B79F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4670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12B08-5100-4E6B-92AD-56D4E1700F0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41A32-8F00-4376-8A28-B2B8F8B79F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4412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12B08-5100-4E6B-92AD-56D4E1700F0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41A32-8F00-4376-8A28-B2B8F8B79F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3677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AF12B08-5100-4E6B-92AD-56D4E1700F0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A341A32-8F00-4376-8A28-B2B8F8B79F08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73399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AF12B08-5100-4E6B-92AD-56D4E1700F0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A341A32-8F00-4376-8A28-B2B8F8B79F08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28411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5AF12B08-5100-4E6B-92AD-56D4E1700F09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9A341A32-8F00-4376-8A28-B2B8F8B79F08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49842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aldebaran.cz/astrofyzika/interakce/forces.php" TargetMode="External"/><Relationship Id="rId13" Type="http://schemas.openxmlformats.org/officeDocument/2006/relationships/hyperlink" Target="http://www.multimediaexpo.cz/mmecz/index.php/Standardn%C3%AD_model" TargetMode="External"/><Relationship Id="rId3" Type="http://schemas.openxmlformats.org/officeDocument/2006/relationships/hyperlink" Target="https://cs.wikipedia.org/wiki/Baryon" TargetMode="External"/><Relationship Id="rId7" Type="http://schemas.openxmlformats.org/officeDocument/2006/relationships/hyperlink" Target="https://revisionworld.com/a2-level-level-revision/physics/particles-radiation-quantum-phenomena/particles-antiparticles" TargetMode="External"/><Relationship Id="rId12" Type="http://schemas.openxmlformats.org/officeDocument/2006/relationships/hyperlink" Target="http://hyperphysics.phy-astr.gsu.edu/hbase/Particles/expar.html" TargetMode="External"/><Relationship Id="rId2" Type="http://schemas.openxmlformats.org/officeDocument/2006/relationships/hyperlink" Target="https://www.branadovesmiru.eu/odborne-clanky/elementarni-castice-standardni-model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temis.osu.cz/mmfyz/jm/jm_2_4_3.htm" TargetMode="External"/><Relationship Id="rId11" Type="http://schemas.openxmlformats.org/officeDocument/2006/relationships/hyperlink" Target="https://cs.wikipedia.org/wiki/Higgs%C5%AFv_boson" TargetMode="External"/><Relationship Id="rId5" Type="http://schemas.openxmlformats.org/officeDocument/2006/relationships/hyperlink" Target="https://astronuklfyzika.cz/JadRadFyzika5.htm" TargetMode="External"/><Relationship Id="rId10" Type="http://schemas.openxmlformats.org/officeDocument/2006/relationships/hyperlink" Target="https://www.aldebaran.cz/bulletin/2016_25_qua.php" TargetMode="External"/><Relationship Id="rId4" Type="http://schemas.openxmlformats.org/officeDocument/2006/relationships/hyperlink" Target="https://cs.wikipedia.org/wiki/Mezon" TargetMode="External"/><Relationship Id="rId9" Type="http://schemas.openxmlformats.org/officeDocument/2006/relationships/hyperlink" Target="https://pacifick.estranky.cz/clanky/neutrina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A8C998-0EDB-9D73-6FA6-81A51A03AD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Elementární částice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E8D2814-C522-2701-332C-94377B85D1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i="1"/>
              <a:t>Radek Jíša</a:t>
            </a:r>
          </a:p>
        </p:txBody>
      </p:sp>
    </p:spTree>
    <p:extLst>
      <p:ext uri="{BB962C8B-B14F-4D97-AF65-F5344CB8AC3E}">
        <p14:creationId xmlns:p14="http://schemas.microsoft.com/office/powerpoint/2010/main" val="5304157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41183B-94EB-2372-A7D3-AD0AAB7D4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BA5EBEE5-CFC8-E337-49BC-93F921AA5C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42" y="1543826"/>
            <a:ext cx="4993759" cy="3770344"/>
          </a:xfrm>
          <a:solidFill>
            <a:schemeClr val="bg1"/>
          </a:solidFill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C49A20A7-FAA4-345C-B203-3CA3D0D920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2200" y="753573"/>
            <a:ext cx="5593205" cy="5350851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1169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7526074-5B7B-E0AF-4725-7A85817C6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Obrázky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FD11971-5912-867C-F87A-D6DA69EEF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286000"/>
            <a:ext cx="10289357" cy="43033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https://www.branadovesmiru.eu/odborne-clanky/elementarni-castice-standardni-model.html</a:t>
            </a:r>
            <a:endParaRPr lang="cs-CZ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https://cs.wikipedia.org/wiki/Baryon</a:t>
            </a:r>
            <a:endParaRPr lang="cs-CZ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https://cs.wikipedia.org/wiki/Mezon</a:t>
            </a:r>
            <a:endParaRPr lang="cs-CZ" sz="1200" dirty="0">
              <a:solidFill>
                <a:srgbClr val="44546A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https://astronuklfyzika.cz/JadRadFyzika5.htm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http://artemis.osu.cz/mmfyz/jm/jm_2_4_3.htm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https://revisionworld.com/a2-level-level-revision/physics/particles-radiation-quantum-phenomena/particles-antiparticles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https://www.aldebaran.cz/astrofyzika/interakce/forces.php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https://pacifick.estranky.cz/clanky/neutrina.html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https://www.aldebaran.cz/bulletin/2016_25_qua.php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https://cs.wikipedia.org/wiki/Higgs%C5%AFv_boson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http://hyperphysics.phy-astr.gsu.edu/hbase/Particles/expar.html</a:t>
            </a:r>
            <a:endParaRPr lang="cs-CZ" sz="12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http://www.multimediaexpo.cz/mmecz/index.php/Standardn%C3%AD_model</a:t>
            </a:r>
            <a:endParaRPr lang="cs-CZ" sz="180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919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0C96E9A-2E2B-6302-9553-EF57DC8C8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Elementární částice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07F95D1-4C2D-D79B-DB1E-1506B922B5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tandardní model elementárních částic</a:t>
            </a:r>
          </a:p>
          <a:p>
            <a:r>
              <a:rPr lang="cs-CZ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ermiony – poločíselný spin </a:t>
            </a:r>
            <a:r>
              <a:rPr lang="cs-CZ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bosony – celočíselný spin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Bosony na rozdíl od fermionů nesplňují Pauliho vylučovací princip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Leptony – nepůsobí na ně silná interakce x hadrony – působí na ně silná interakce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Antičástice: 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stejná hmotnost, spin a střední doba života, ale opačné znaménko elektrického náboje, magnetický moment a některá kvantová čísla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srážka částice a její antičástice – anihilace</a:t>
            </a:r>
            <a:endParaRPr lang="cs-CZ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7A1B587-3AEA-7989-76A5-9AC226B3A1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6" t="7129" r="10783" b="8251"/>
          <a:stretch/>
        </p:blipFill>
        <p:spPr>
          <a:xfrm>
            <a:off x="9460870" y="359875"/>
            <a:ext cx="2321664" cy="4000501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CA4B6728-F49A-1F6B-2CE6-18F84363D6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815" y="4686301"/>
            <a:ext cx="5324719" cy="212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123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744048-A6E4-8AB9-7365-36C339A63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Leptony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418CECED-DB81-7766-5575-5EAF82DE696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elektron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e</m:t>
                        </m:r>
                      </m:e>
                      <m:sup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mion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μ</m:t>
                        </m:r>
                      </m:e>
                      <m:sup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tauon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τ</m:t>
                        </m:r>
                      </m:e>
                      <m:sup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</m:sup>
                    </m:sSup>
                  </m:oMath>
                </a14:m>
                <a:endParaRPr lang="cs-CZ" sz="1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elektronové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ν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e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mionové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ν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μ</m:t>
                        </m:r>
                      </m:sub>
                    </m:sSub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tauonové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ν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τ</m:t>
                        </m:r>
                      </m:sub>
                    </m:sSub>
                  </m:oMath>
                </a14:m>
                <a:r>
                  <a:rPr lang="cs-CZ" dirty="0"/>
                  <a:t> </a:t>
                </a: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neutrino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Elektrony mají náboj, neutrina ne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Všechny leptony mají spin roven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jsou to fermion</a:t>
                </a: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Oscilace neutrin – n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eutrina oscilují mezi elektronovou,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mionovou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tauonovou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identitou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Z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ákon zachování leptonového čísla (oscilace neutrin porušuje): 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l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eptonové číslo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𝐿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– leptony </a:t>
                </a:r>
                <a14:m>
                  <m:oMath xmlns:m="http://schemas.openxmlformats.org/officeDocument/2006/math"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antileptony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ostatní částice </a:t>
                </a:r>
                <a14:m>
                  <m:oMath xmlns:m="http://schemas.openxmlformats.org/officeDocument/2006/math"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endParaRPr lang="cs-CZ" sz="1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dílčí </a:t>
                </a: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elektronové leptonové číslo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𝐿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e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– </a:t>
                </a:r>
                <a:r>
                  <a:rPr lang="cs-CZ" sz="1800" dirty="0"/>
                  <a:t>elektron a elektronové neutrino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cs-CZ" sz="1800" dirty="0"/>
                  <a:t>, jejich antičástice </a:t>
                </a:r>
                <a14:m>
                  <m:oMath xmlns:m="http://schemas.openxmlformats.org/officeDocument/2006/math">
                    <m:r>
                      <a:rPr lang="cs-CZ" sz="18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cs-CZ" sz="180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cs-CZ" sz="1800" dirty="0"/>
                  <a:t>, ostatní částice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analogicky </a:t>
                </a:r>
                <a:r>
                  <a:rPr lang="cs-CZ" sz="1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mionové</a:t>
                </a: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leptonové číslo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𝐿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μ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cs-CZ" sz="1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tauonové</a:t>
                </a: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leptonové číslo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𝐿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τ</m:t>
                        </m:r>
                      </m:sub>
                    </m:sSub>
                  </m:oMath>
                </a14:m>
                <a:endParaRPr lang="cs-CZ" sz="18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418CECED-DB81-7766-5575-5EAF82DE696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20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0353805D-D13D-AAD8-C079-A159A33D29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878" y="407407"/>
            <a:ext cx="5174485" cy="3138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29F5C543-B429-16F1-D2CF-DA1C5CDE60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9" t="5274" r="9823" b="3659"/>
          <a:stretch/>
        </p:blipFill>
        <p:spPr>
          <a:xfrm>
            <a:off x="10076507" y="3660433"/>
            <a:ext cx="1792586" cy="135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718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8810381-635F-4DAE-8441-5733B771E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Hadrony a kvarky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E99AB051-B9E9-B7C3-616B-DB752F559D4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Hadrony se skládají z kvarků a antikvarků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ezony – dvojice kvark-antikvark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aryony – trojice kvarků nebo trojice antikvarků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Všechny kvarky mají spin roven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jsou to </a:t>
                </a: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fermiony, jejich náboj je buď</a:t>
                </a:r>
                <a:r>
                  <a:rPr lang="cs-CZ" dirty="0"/>
                  <a:t> </a:t>
                </a:r>
                <a14:m>
                  <m:oMath xmlns:m="http://schemas.openxmlformats.org/officeDocument/2006/math">
                    <m:r>
                      <a:rPr lang="cs-CZ">
                        <a:latin typeface="Cambria Math" panose="02040503050406030204" pitchFamily="18" charset="0"/>
                      </a:rPr>
                      <m:t>±</m:t>
                    </m:r>
                    <m:f>
                      <m:fPr>
                        <m:ctrlPr>
                          <a:rPr lang="cs-CZ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cs-CZ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cs-CZ">
                        <a:latin typeface="Cambria Math" panose="02040503050406030204" pitchFamily="18" charset="0"/>
                      </a:rPr>
                      <m:t> </m:t>
                    </m:r>
                    <m:r>
                      <a:rPr lang="cs-CZ" i="1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cs-CZ" dirty="0"/>
                  <a:t> </a:t>
                </a: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nebo</a:t>
                </a:r>
                <a:r>
                  <a:rPr lang="cs-CZ" dirty="0"/>
                  <a:t> </a:t>
                </a:r>
                <a14:m>
                  <m:oMath xmlns:m="http://schemas.openxmlformats.org/officeDocument/2006/math">
                    <m:r>
                      <a:rPr lang="cs-CZ">
                        <a:latin typeface="Cambria Math" panose="02040503050406030204" pitchFamily="18" charset="0"/>
                      </a:rPr>
                      <m:t>±</m:t>
                    </m:r>
                    <m:f>
                      <m:fPr>
                        <m:ctrlPr>
                          <a:rPr lang="cs-CZ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cs-CZ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cs-CZ">
                        <a:latin typeface="Cambria Math" panose="02040503050406030204" pitchFamily="18" charset="0"/>
                      </a:rPr>
                      <m:t> </m:t>
                    </m:r>
                    <m:r>
                      <a:rPr lang="cs-CZ" i="1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endParaRPr lang="cs-CZ" sz="1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Kvantové číslo b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arva, barevný náboj:</a:t>
                </a:r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– červený, modrý nebo zelený; antikvarky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antičervený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antimodrý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antizelený</a:t>
                </a:r>
                <a:endParaRPr lang="cs-CZ" sz="1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celkový barevný náboj musí být nulový („bílý“)</a:t>
                </a:r>
                <a:endParaRPr lang="cs-CZ" dirty="0"/>
              </a:p>
            </p:txBody>
          </p:sp>
        </mc:Choice>
        <mc:Fallback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E99AB051-B9E9-B7C3-616B-DB752F559D4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EF66A0E8-6897-2B7D-AEB8-BEFDF40099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77236" y="117695"/>
            <a:ext cx="5056880" cy="3396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ázek 5" descr="Obsah obrázku kulečníková koule&#10;&#10;Popis byl vytvořen automaticky">
            <a:extLst>
              <a:ext uri="{FF2B5EF4-FFF2-40B4-BE49-F238E27FC236}">
                <a16:creationId xmlns:a16="http://schemas.microsoft.com/office/drawing/2014/main" id="{4DD97563-BA5A-C8D6-C198-B8FF1F4C7D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615" y="4850857"/>
            <a:ext cx="3584185" cy="200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632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E96D92C-E774-F70B-00A7-EA319A1EC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Hadrony a kvarky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B9859EAF-7B46-FD37-95FA-103329A97C2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Zákon zachování baryonového čísla: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b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aryonové číslo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cs-CZ" dirty="0"/>
                  <a:t> </a:t>
                </a: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baryony </a:t>
                </a:r>
                <a14:m>
                  <m:oMath xmlns:m="http://schemas.openxmlformats.org/officeDocument/2006/math">
                    <m:r>
                      <a:rPr lang="cs-CZ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cs-CZ" sz="1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antibaryony</a:t>
                </a: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cs-CZ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ostatní částice </a:t>
                </a:r>
                <a14:m>
                  <m:oMath xmlns:m="http://schemas.openxmlformats.org/officeDocument/2006/math">
                    <m:r>
                      <a:rPr lang="cs-CZ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cs-CZ" dirty="0"/>
              </a:p>
              <a:p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ůně kvarků: kvark u (up, nahoru), kvark d (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down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dolů), kvark s (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strange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podivný), kvark c (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charm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půvabný), kvark b (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bottom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spodní nebo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beauty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krásný) a kvark t (top, svrchní nebo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truth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pravdivý)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Zákon zachování podivnosti</a:t>
                </a: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18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𝑆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– </a:t>
                </a:r>
                <a:r>
                  <a:rPr lang="cs-CZ" sz="1800" dirty="0"/>
                  <a:t>částice obsahující jeden podivný kvark </a:t>
                </a:r>
                <a14:m>
                  <m:oMath xmlns:m="http://schemas.openxmlformats.org/officeDocument/2006/math">
                    <m:r>
                      <a:rPr lang="cs-CZ" sz="18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cs-CZ" sz="180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cs-CZ" sz="1800" dirty="0"/>
                  <a:t>, antičástice obsahující jeden podivný antikvark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cs-CZ" sz="1800" dirty="0"/>
                  <a:t>, ostatní částice </a:t>
                </a:r>
                <a14:m>
                  <m:oMath xmlns:m="http://schemas.openxmlformats.org/officeDocument/2006/math">
                    <m:r>
                      <a:rPr lang="cs-CZ" sz="1800"/>
                      <m:t>0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cs-CZ" sz="1800" dirty="0"/>
                  <a:t>analogicky zákon zachování půvabu </a:t>
                </a:r>
                <a14:m>
                  <m:oMath xmlns:m="http://schemas.openxmlformats.org/officeDocument/2006/math">
                    <m:r>
                      <a:rPr lang="cs-CZ" sz="1800" i="1"/>
                      <m:t>𝐶</m:t>
                    </m:r>
                  </m:oMath>
                </a14:m>
                <a:r>
                  <a:rPr lang="cs-CZ" sz="1800" dirty="0"/>
                  <a:t>, krásy </a:t>
                </a:r>
                <a14:m>
                  <m:oMath xmlns:m="http://schemas.openxmlformats.org/officeDocument/2006/math">
                    <m:r>
                      <a:rPr lang="cs-CZ" sz="1800" i="1"/>
                      <m:t>𝐵</m:t>
                    </m:r>
                  </m:oMath>
                </a14:m>
                <a:r>
                  <a:rPr lang="cs-CZ" sz="1800" dirty="0"/>
                  <a:t> a pravdy </a:t>
                </a:r>
                <a14:m>
                  <m:oMath xmlns:m="http://schemas.openxmlformats.org/officeDocument/2006/math">
                    <m:r>
                      <a:rPr lang="cs-CZ" sz="1800" i="1"/>
                      <m:t>𝑇</m:t>
                    </m:r>
                  </m:oMath>
                </a14:m>
                <a:endParaRPr lang="cs-CZ" sz="18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Muray </a:t>
                </a:r>
                <a:r>
                  <a:rPr lang="cs-CZ" sz="1800" dirty="0" err="1">
                    <a:latin typeface="Calibri" panose="020F0502020204030204" pitchFamily="34" charset="0"/>
                    <a:cs typeface="Times New Roman" panose="02020603050405020304" pitchFamily="18" charset="0"/>
                  </a:rPr>
                  <a:t>Gell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-Mann (1929 - 2019) roku 1961 </a:t>
                </a: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vytvořil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multiplety 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organizace hadronů – existence kvarků, předpověděl částici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Ω</m:t>
                        </m:r>
                      </m:e>
                      <m:sup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</m:sup>
                    </m:sSup>
                  </m:oMath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B9859EAF-7B46-FD37-95FA-103329A97C2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1564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5E70B9D-52D8-6460-AADC-2A60BB71B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C9B5F9C5-0111-D559-277E-9B50BE625B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55086"/>
            <a:ext cx="3615259" cy="262927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ACE10924-CE43-E82E-96E3-2A90E3A486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068" y="355086"/>
            <a:ext cx="3211333" cy="262927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276C0EDE-BF2A-7F9F-D40C-D52B0D1B46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136" y="3645792"/>
            <a:ext cx="3629723" cy="262927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0BD15FE8-C920-5673-10A9-FED1D937A1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068" y="3645793"/>
            <a:ext cx="3629768" cy="262927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ovéPole 7">
                <a:extLst>
                  <a:ext uri="{FF2B5EF4-FFF2-40B4-BE49-F238E27FC236}">
                    <a16:creationId xmlns:a16="http://schemas.microsoft.com/office/drawing/2014/main" id="{85F185D7-F364-F841-75CC-8E0051E93B78}"/>
                  </a:ext>
                </a:extLst>
              </p:cNvPr>
              <p:cNvSpPr txBox="1"/>
              <p:nvPr/>
            </p:nvSpPr>
            <p:spPr>
              <a:xfrm>
                <a:off x="1357092" y="3071082"/>
                <a:ext cx="3629767" cy="483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Baryonový oktet; spin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8" name="TextovéPole 7">
                <a:extLst>
                  <a:ext uri="{FF2B5EF4-FFF2-40B4-BE49-F238E27FC236}">
                    <a16:creationId xmlns:a16="http://schemas.microsoft.com/office/drawing/2014/main" id="{85F185D7-F364-F841-75CC-8E0051E93B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7092" y="3071082"/>
                <a:ext cx="3629767" cy="483466"/>
              </a:xfrm>
              <a:prstGeom prst="rect">
                <a:avLst/>
              </a:prstGeom>
              <a:blipFill>
                <a:blip r:embed="rId6"/>
                <a:stretch>
                  <a:fillRect b="-88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ovéPole 8">
                <a:extLst>
                  <a:ext uri="{FF2B5EF4-FFF2-40B4-BE49-F238E27FC236}">
                    <a16:creationId xmlns:a16="http://schemas.microsoft.com/office/drawing/2014/main" id="{0613E9D1-0A08-18AE-3350-FC9A87D60F4F}"/>
                  </a:ext>
                </a:extLst>
              </p:cNvPr>
              <p:cNvSpPr txBox="1"/>
              <p:nvPr/>
            </p:nvSpPr>
            <p:spPr>
              <a:xfrm>
                <a:off x="6506067" y="3071082"/>
                <a:ext cx="3211333" cy="484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Baryonový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dekuplet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 spin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9" name="TextovéPole 8">
                <a:extLst>
                  <a:ext uri="{FF2B5EF4-FFF2-40B4-BE49-F238E27FC236}">
                    <a16:creationId xmlns:a16="http://schemas.microsoft.com/office/drawing/2014/main" id="{0613E9D1-0A08-18AE-3350-FC9A87D60F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6067" y="3071082"/>
                <a:ext cx="3211333" cy="484043"/>
              </a:xfrm>
              <a:prstGeom prst="rect">
                <a:avLst/>
              </a:prstGeom>
              <a:blipFill>
                <a:blip r:embed="rId7"/>
                <a:stretch>
                  <a:fillRect b="-88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ovéPole 9">
                <a:extLst>
                  <a:ext uri="{FF2B5EF4-FFF2-40B4-BE49-F238E27FC236}">
                    <a16:creationId xmlns:a16="http://schemas.microsoft.com/office/drawing/2014/main" id="{53A7A9EE-E3C9-52E4-F763-E68CD6CB557D}"/>
                  </a:ext>
                </a:extLst>
              </p:cNvPr>
              <p:cNvSpPr txBox="1"/>
              <p:nvPr/>
            </p:nvSpPr>
            <p:spPr>
              <a:xfrm>
                <a:off x="1357092" y="6409853"/>
                <a:ext cx="36297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Mezonový nonet; spin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10" name="TextovéPole 9">
                <a:extLst>
                  <a:ext uri="{FF2B5EF4-FFF2-40B4-BE49-F238E27FC236}">
                    <a16:creationId xmlns:a16="http://schemas.microsoft.com/office/drawing/2014/main" id="{53A7A9EE-E3C9-52E4-F763-E68CD6CB55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7092" y="6409853"/>
                <a:ext cx="3629723" cy="369332"/>
              </a:xfrm>
              <a:prstGeom prst="rect">
                <a:avLst/>
              </a:prstGeom>
              <a:blipFill>
                <a:blip r:embed="rId8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ovéPole 10">
                <a:extLst>
                  <a:ext uri="{FF2B5EF4-FFF2-40B4-BE49-F238E27FC236}">
                    <a16:creationId xmlns:a16="http://schemas.microsoft.com/office/drawing/2014/main" id="{6E13D4F5-A339-19F7-0396-70EC8BED5781}"/>
                  </a:ext>
                </a:extLst>
              </p:cNvPr>
              <p:cNvSpPr txBox="1"/>
              <p:nvPr/>
            </p:nvSpPr>
            <p:spPr>
              <a:xfrm>
                <a:off x="6506067" y="6409853"/>
                <a:ext cx="36297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Mezonový nonet; spin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11" name="TextovéPole 10">
                <a:extLst>
                  <a:ext uri="{FF2B5EF4-FFF2-40B4-BE49-F238E27FC236}">
                    <a16:creationId xmlns:a16="http://schemas.microsoft.com/office/drawing/2014/main" id="{6E13D4F5-A339-19F7-0396-70EC8BED57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6067" y="6409853"/>
                <a:ext cx="3629768" cy="369332"/>
              </a:xfrm>
              <a:prstGeom prst="rect">
                <a:avLst/>
              </a:prstGeom>
              <a:blipFill>
                <a:blip r:embed="rId9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15050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47A0154-99EF-7BB0-1D5C-0FCB41DE4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Částice zprostředkující interakce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5AB8D2C4-9447-0E6F-AB38-EC104F5821E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olních částice – zprostředkovávají elektromagnetickou, silnou a slabou interakci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Všechny polní částice mají spin roven </a:t>
                </a:r>
                <a14:m>
                  <m:oMath xmlns:m="http://schemas.openxmlformats.org/officeDocument/2006/math">
                    <m:r>
                      <a:rPr lang="cs-CZ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jsou to bosony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Elektromagnetická interakce: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fotony – nulový náboj a klidová hmotnost 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p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ůsobí jen na částice s nenulovým elektrickým nábojem</a:t>
                </a:r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nekonečný dosah, intenzita s druhou mocninou vzdálenosti klesá</a:t>
                </a:r>
              </a:p>
              <a:p>
                <a:pPr marL="0" indent="0">
                  <a:buNone/>
                </a:pPr>
                <a:endParaRPr lang="cs-CZ" sz="1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5AB8D2C4-9447-0E6F-AB38-EC104F5821E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3753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F1C88A0-DC89-32AA-19CA-ACF695587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Částice zprostředkující interakce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7B96189A-4268-3781-8236-1F4F9547255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371600" y="2285999"/>
                <a:ext cx="9438238" cy="3816037"/>
              </a:xfrm>
            </p:spPr>
            <p:txBody>
              <a:bodyPr>
                <a:normAutofit/>
              </a:bodyPr>
              <a:lstStyle/>
              <a:p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Slabá interakce: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dosah přibližně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17</m:t>
                        </m:r>
                      </m:sup>
                    </m:sSup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m</m:t>
                    </m:r>
                  </m:oMath>
                </a14:m>
                <a:endParaRPr lang="cs-CZ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elektricky neutrální boson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Z</m:t>
                        </m:r>
                      </m:e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 elektricky nabité bosony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W</m:t>
                        </m:r>
                      </m:e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W</m:t>
                        </m:r>
                      </m:e>
                      <m:sup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– všechny hmotné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– příklad –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1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β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rozpad</a:t>
                </a:r>
              </a:p>
              <a:p>
                <a:r>
                  <a:rPr lang="cs-CZ" sz="18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Higgsovo</a:t>
                </a: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pole 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pole, které vyplňuje celý prostor a které některým částicím uděluje nenulovou hmotnost; částice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Higgsův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boson</a:t>
                </a:r>
              </a:p>
            </p:txBody>
          </p:sp>
        </mc:Choice>
        <mc:Fallback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7B96189A-4268-3781-8236-1F4F9547255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71600" y="2285999"/>
                <a:ext cx="9438238" cy="3816037"/>
              </a:xfrm>
              <a:blipFill>
                <a:blip r:embed="rId2"/>
                <a:stretch>
                  <a:fillRect l="-517" t="-127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544D5263-39C0-17D1-068B-FA380648CD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378" y="4499117"/>
            <a:ext cx="3428509" cy="2261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ázek 5" descr="Obsah obrázku objekt v exteriéru, ohňostroje&#10;&#10;Popis byl vytvořen automaticky">
            <a:extLst>
              <a:ext uri="{FF2B5EF4-FFF2-40B4-BE49-F238E27FC236}">
                <a16:creationId xmlns:a16="http://schemas.microsoft.com/office/drawing/2014/main" id="{DC4AE429-5C97-1A68-559F-FE52A97F30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371" y="4303351"/>
            <a:ext cx="26670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883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DD03C53-0CC1-67FC-FC1D-AE939846E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Částice zprostředkující interakce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C539068F-6EE0-D9E2-8D69-E0F490D9336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Silná interakce: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– 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osah přibližně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15</m:t>
                        </m:r>
                      </m:sup>
                    </m:sSup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m</m:t>
                    </m:r>
                  </m:oMath>
                </a14:m>
                <a:endParaRPr lang="cs-CZ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gluony – nositelé barevného náboje a působí tak i samy na sebe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– příklad 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vazebné síly mezi nukleony v jádře atomu</a:t>
                </a:r>
                <a:endParaRPr lang="cs-CZ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Standardní model neobsahuje částici pro gravitační interakci – snaha vytvořit model, který by zahrnoval všechny čtyři interakce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C539068F-6EE0-D9E2-8D69-E0F490D9336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3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87783DBC-BCD6-4877-6D23-652406EC68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8012" y="1381085"/>
            <a:ext cx="4384990" cy="25421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9424110"/>
      </p:ext>
    </p:extLst>
  </p:cSld>
  <p:clrMapOvr>
    <a:masterClrMapping/>
  </p:clrMapOvr>
</p:sld>
</file>

<file path=ppt/theme/theme1.xml><?xml version="1.0" encoding="utf-8"?>
<a:theme xmlns:a="http://schemas.openxmlformats.org/drawingml/2006/main" name="Oříznutí">
  <a:themeElements>
    <a:clrScheme name="Oříznutí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Oříznutí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říznutí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Oříznutí</Template>
  <TotalTime>86</TotalTime>
  <Words>738</Words>
  <Application>Microsoft Office PowerPoint</Application>
  <PresentationFormat>Širokoúhlá obrazovka</PresentationFormat>
  <Paragraphs>69</Paragraphs>
  <Slides>11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5" baseType="lpstr">
      <vt:lpstr>Calibri</vt:lpstr>
      <vt:lpstr>Cambria Math</vt:lpstr>
      <vt:lpstr>Franklin Gothic Book</vt:lpstr>
      <vt:lpstr>Oříznutí</vt:lpstr>
      <vt:lpstr>Elementární částice</vt:lpstr>
      <vt:lpstr>Elementární částice</vt:lpstr>
      <vt:lpstr>Leptony</vt:lpstr>
      <vt:lpstr>Hadrony a kvarky</vt:lpstr>
      <vt:lpstr>Hadrony a kvarky</vt:lpstr>
      <vt:lpstr>Prezentace aplikace PowerPoint</vt:lpstr>
      <vt:lpstr>Částice zprostředkující interakce</vt:lpstr>
      <vt:lpstr>Částice zprostředkující interakce</vt:lpstr>
      <vt:lpstr>Částice zprostředkující interakce</vt:lpstr>
      <vt:lpstr>Prezentace aplikace PowerPoint</vt:lpstr>
      <vt:lpstr>Obrázky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Elementární částice</dc:title>
  <dc:creator> </dc:creator>
  <cp:lastModifiedBy> </cp:lastModifiedBy>
  <cp:revision>5</cp:revision>
  <dcterms:created xsi:type="dcterms:W3CDTF">2022-06-30T22:03:19Z</dcterms:created>
  <dcterms:modified xsi:type="dcterms:W3CDTF">2022-08-02T18:55:19Z</dcterms:modified>
</cp:coreProperties>
</file>