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3" r:id="rId8"/>
    <p:sldId id="261" r:id="rId9"/>
    <p:sldId id="262" r:id="rId10"/>
    <p:sldId id="266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7797B55-9BB9-473E-8665-CFF71060FDC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5E56928-3614-495E-B358-96A9250FADF1}" type="slidenum">
              <a:rPr lang="cs-CZ" smtClean="0"/>
              <a:t>‹#›</a:t>
            </a:fld>
            <a:endParaRPr lang="cs-CZ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9468195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7B55-9BB9-473E-8665-CFF71060FDC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6928-3614-495E-B358-96A9250FAD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2633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7B55-9BB9-473E-8665-CFF71060FDC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6928-3614-495E-B358-96A9250FAD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6712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7B55-9BB9-473E-8665-CFF71060FDC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6928-3614-495E-B358-96A9250FAD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2361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7797B55-9BB9-473E-8665-CFF71060FDC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E56928-3614-495E-B358-96A9250FADF1}" type="slidenum">
              <a:rPr lang="cs-CZ" smtClean="0"/>
              <a:t>‹#›</a:t>
            </a:fld>
            <a:endParaRPr lang="cs-CZ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9995000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7B55-9BB9-473E-8665-CFF71060FDC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6928-3614-495E-B358-96A9250FAD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7162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7B55-9BB9-473E-8665-CFF71060FDC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6928-3614-495E-B358-96A9250FAD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1782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7B55-9BB9-473E-8665-CFF71060FDC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6928-3614-495E-B358-96A9250FAD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1363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7B55-9BB9-473E-8665-CFF71060FDC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6928-3614-495E-B358-96A9250FAD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2371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7797B55-9BB9-473E-8665-CFF71060FDC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E56928-3614-495E-B358-96A9250FADF1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50405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7797B55-9BB9-473E-8665-CFF71060FDC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E56928-3614-495E-B358-96A9250FADF1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5818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67797B55-9BB9-473E-8665-CFF71060FDC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85E56928-3614-495E-B358-96A9250FADF1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1177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astronuklfyzika.cz/JadRadFyzika.htm" TargetMode="External"/><Relationship Id="rId3" Type="http://schemas.openxmlformats.org/officeDocument/2006/relationships/hyperlink" Target="https://en.wikipedia.org/wiki/Valley_of_stability" TargetMode="External"/><Relationship Id="rId7" Type="http://schemas.openxmlformats.org/officeDocument/2006/relationships/hyperlink" Target="http://fyzika.jreichl.com/main.article/view/800-modely-jader" TargetMode="External"/><Relationship Id="rId2" Type="http://schemas.openxmlformats.org/officeDocument/2006/relationships/hyperlink" Target="http://fyzika.jreichl.com/main.article/view/799-vazebna-energie-jadr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temis.osu.cz/mmfyz/jm/jm_2_3_5.htm" TargetMode="External"/><Relationship Id="rId5" Type="http://schemas.openxmlformats.org/officeDocument/2006/relationships/hyperlink" Target="https://cs.wikipedia.org/wiki/Objev_neutronu" TargetMode="External"/><Relationship Id="rId4" Type="http://schemas.openxmlformats.org/officeDocument/2006/relationships/hyperlink" Target="https://is.muni.cz/do/rect/el/estud/pedf/js18/obecna_chemie/web/pages/5-jadro-atomu--radioaktivita--jaderne-reakce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611C15-E77A-F4C0-B39F-8D6AF60FB6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Jádra atomů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FF9938B2-2508-E768-586F-DDDF845F8A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i="1"/>
              <a:t>Radek Jíša</a:t>
            </a:r>
          </a:p>
        </p:txBody>
      </p:sp>
    </p:spTree>
    <p:extLst>
      <p:ext uri="{BB962C8B-B14F-4D97-AF65-F5344CB8AC3E}">
        <p14:creationId xmlns:p14="http://schemas.microsoft.com/office/powerpoint/2010/main" val="21217878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BC4BC55-DC7D-0A07-3F8D-FD08F2FE5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73CA2C-A3ED-D1A8-E430-1DA40FC93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0F5A240-2BF9-A404-3CA2-5DA61B2262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24" y="479191"/>
            <a:ext cx="4164272" cy="2877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D2A5D729-6FE9-F6F6-54BB-0E2410D416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489" y="1792110"/>
            <a:ext cx="4671533" cy="2790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137E9C08-F782-0EC3-10E7-FB773E4016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7" t="7166" r="9198" b="9913"/>
          <a:stretch/>
        </p:blipFill>
        <p:spPr>
          <a:xfrm>
            <a:off x="724622" y="3501428"/>
            <a:ext cx="4164273" cy="2253079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1B14B288-CB7D-746E-D67D-9EB468A16D4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4" t="11914" r="13570" b="10330"/>
          <a:stretch/>
        </p:blipFill>
        <p:spPr>
          <a:xfrm>
            <a:off x="9651614" y="826129"/>
            <a:ext cx="2540386" cy="4722137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8983A613-C308-DC33-30EF-D37AC9E6F999}"/>
              </a:ext>
            </a:extLst>
          </p:cNvPr>
          <p:cNvSpPr txBox="1"/>
          <p:nvPr/>
        </p:nvSpPr>
        <p:spPr>
          <a:xfrm>
            <a:off x="724623" y="5931906"/>
            <a:ext cx="4164273" cy="371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Kapkový model jádra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FEEF18E1-FFA6-F2A2-6CE3-9153FDF8B49A}"/>
              </a:ext>
            </a:extLst>
          </p:cNvPr>
          <p:cNvSpPr txBox="1"/>
          <p:nvPr/>
        </p:nvSpPr>
        <p:spPr>
          <a:xfrm>
            <a:off x="4934490" y="5931906"/>
            <a:ext cx="7257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Slupkový model jádra</a:t>
            </a:r>
          </a:p>
        </p:txBody>
      </p:sp>
    </p:spTree>
    <p:extLst>
      <p:ext uri="{BB962C8B-B14F-4D97-AF65-F5344CB8AC3E}">
        <p14:creationId xmlns:p14="http://schemas.microsoft.com/office/powerpoint/2010/main" val="11942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1379ADB-0863-36FD-F710-0F63A9699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Obrázky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41580D5-CDAE-4397-15C8-0F78D2376A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https://is.muni.cz/el/ped/jaro2015/UPVK_0019/32_31_04Castice_uvnitr_atomu.pdf?lang=en</a:t>
            </a: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http://fyzika.jreichl.com/main.article/view/799-vazebna-energie-jadra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https://en.wikipedia.org/wiki/Valley_of_stability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https://is.muni.cz/do/rect/el/estud/pedf/js18/obecna_chemie/web/pages/5-jadro-atomu--radioaktivita--jaderne-reakce.html</a:t>
            </a:r>
            <a:endParaRPr lang="cs-CZ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https://cs.wikipedia.org/wiki/Objev_neutronu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http://artemis.osu.cz/mmfyz/jm/jm_2_3_5.htm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http://fyzika.jreichl.com/main.article/view/800-modely-jader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https://astronuklfyzika.cz/JadRadFyzika.htm</a:t>
            </a:r>
            <a:endParaRPr lang="cs-CZ" sz="18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126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DD91826-D9BE-5C9A-3A1D-8A93D866C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Charakteristika jader atomů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4BBCBA15-3595-2AE8-845C-05AE3FA0759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protonů a neutronů neboli 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nukleonů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𝑁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kde nukleonové číslo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určuje počet nukleonů, protonové číslo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počet protonů a neutronové číslo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počet neutronů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Nuklidy – dané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𝑍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dané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𝑁</m:t>
                    </m:r>
                  </m:oMath>
                </a14:m>
                <a:endParaRPr lang="cs-CZ" dirty="0"/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zotopy –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stejné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𝑍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jiné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𝑁</m:t>
                    </m:r>
                  </m:oMath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zobary – stejné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jiné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𝑍</m:t>
                    </m:r>
                  </m:oMath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zotony – stejné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𝑁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jiné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𝑍</m:t>
                    </m:r>
                  </m:oMath>
                </a14:m>
                <a:endParaRPr lang="cs-CZ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zomery –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ádra o stejném složení a jiné energii </a:t>
                </a:r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4BBCBA15-3595-2AE8-845C-05AE3FA0759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>
            <a:extLst>
              <a:ext uri="{FF2B5EF4-FFF2-40B4-BE49-F238E27FC236}">
                <a16:creationId xmlns:a16="http://schemas.microsoft.com/office/drawing/2014/main" id="{90A68B9F-1CB7-D468-D8E5-66AB8670DA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8" t="4655" r="6209" b="9123"/>
          <a:stretch/>
        </p:blipFill>
        <p:spPr>
          <a:xfrm>
            <a:off x="6283104" y="3429000"/>
            <a:ext cx="4817953" cy="248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798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DA8E85-3EC8-3EE8-0E2F-6885B9607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Charakteristika jader atomů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4BBF02B-38C6-EB62-1FCC-A9C12C29362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Klidová hmotnost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protonu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p</m:t>
                        </m:r>
                      </m:sub>
                    </m:sSub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=1,6726485∙</m:t>
                    </m:r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−27</m:t>
                        </m:r>
                      </m:sup>
                    </m:sSup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k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938,272 </m:t>
                    </m:r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MeV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Klidová hmotnost neutronu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n</m:t>
                        </m:r>
                      </m:sub>
                    </m:sSub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=1,6749543∙</m:t>
                    </m:r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−27</m:t>
                        </m:r>
                      </m:sup>
                    </m:sSup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kg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939,565 </m:t>
                    </m:r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MeV</m:t>
                    </m:r>
                  </m:oMath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1 </m:t>
                      </m:r>
                      <m:r>
                        <m:rPr>
                          <m:sty m:val="p"/>
                        </m:rP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eV</m:t>
                      </m:r>
                      <m: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=1,602∙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19</m:t>
                          </m:r>
                        </m:sup>
                      </m:sSup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J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Proton kladně nabitý, neutron elektricky neutrální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řitažlivé jaderné síly – silné interakce – silnější než odpudivé síly protonů</a:t>
                </a:r>
              </a:p>
              <a:p>
                <a:pPr marL="0" indent="0">
                  <a:buNone/>
                </a:pPr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4BBF02B-38C6-EB62-1FCC-A9C12C29362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02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946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526A3E3-F6A6-C686-8783-C6FC25373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Charakteristika jader atomů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52D3990B-A070-6971-0337-4F994929BF6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Vazebná energie jádra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práce, kterou musíme vykonat, abychom jádro rozložili na 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jednotlivé nukleony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v</m:t>
                          </m:r>
                        </m:sub>
                      </m:sSub>
                      <m:r>
                        <a:rPr lang="cs-CZ" sz="1800">
                          <a:latin typeface="Cambria Math" panose="02040503050406030204" pitchFamily="18" charset="0"/>
                        </a:rPr>
                        <m:t>=∆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𝑚</m:t>
                      </m:r>
                      <m:sSup>
                        <m:sSup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</a:rPr>
                          <m:t>v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vazebná energie jádra,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rychlost světla ve vakuu a</a:t>
                </a:r>
                <a:r>
                  <a:rPr lang="cs-CZ" sz="1800" dirty="0"/>
                  <a:t>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∆</m:t>
                    </m:r>
                    <m:r>
                      <a:rPr lang="cs-CZ" sz="180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hmotností úbytek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𝑚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j</m:t>
                          </m:r>
                        </m:sub>
                      </m:sSub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cs-CZ" sz="1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cs-CZ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součet klidových hmotností jednotlivých nukleonů 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j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klidová hmotnost jádra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j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𝑍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p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𝑁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n</m:t>
                          </m:r>
                        </m:sub>
                      </m:sSub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v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Jádro je lehčí než jednotlivé nukleony – má menší energii</a:t>
                </a:r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52D3990B-A070-6971-0337-4F994929BF6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0630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B9C878B-EB59-A3A1-F032-34B40E19B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Charakteristika jader atomů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F2760986-129E-129D-507A-C6AE9C515A6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Vazebná 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energie připadající na jeden nukleon – separační energie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v</m:t>
                          </m:r>
                        </m:sub>
                      </m:sSub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v</m:t>
                          </m:r>
                        </m:sub>
                      </m:sSub>
                      <m:r>
                        <a:rPr lang="cs-CZ" sz="1800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Větší separační energie – větší stabilita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Maximální separační energie – v okolí železa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26</m:t>
                        </m:r>
                      </m:sub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56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Fe</m:t>
                        </m:r>
                      </m:e>
                    </m:sPre>
                  </m:oMath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Větší stability jádra dosahují jaderným štěpením (těžké na lehčí) a fúzí (lehké na těžší)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Čím je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𝑍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větší, tím více převažují neutrony nad protony – kompenzace odpudivé síly protonů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agická čísla: 2, 8, 20, 28, 50, 82 a 126 – počet protonů nebo neutronů roven magickému číslu – velmi stabilní </a:t>
                </a:r>
              </a:p>
              <a:p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Mattauchovo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izobarické pravidlo – neexistují stabilní izobary, které se liší v protonovém čísle o jednotku</a:t>
                </a:r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F2760986-129E-129D-507A-C6AE9C515A6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20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C84E41BF-188B-9604-7F16-8EE369D31B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675" y="398870"/>
            <a:ext cx="3770630" cy="3362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4466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1384B53-1EF3-C90B-C6A7-39231F3B5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421B2CAC-B6FD-D25D-62EC-9E353114C1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602" y="931324"/>
            <a:ext cx="7143348" cy="4995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2C2FD2DF-C856-6830-D76A-0CEF55184B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15" y="931325"/>
            <a:ext cx="3783606" cy="4995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348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007806D-C7D8-C91B-D1A7-FB7470928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Charakteristika jader atomů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FE823841-C918-BBCD-BDB8-F9C0E1A841E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Objem jádra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cs-CZ" sz="1800" i="1">
                          <a:latin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18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cs-CZ" sz="1800" i="1">
                          <a:latin typeface="Cambria Math" panose="02040503050406030204" pitchFamily="18" charset="0"/>
                        </a:rPr>
                        <m:t>𝜋</m:t>
                      </m:r>
                      <m:sSubSup>
                        <m:sSubSup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cs-CZ" sz="18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bSup>
                      <m:r>
                        <a:rPr lang="cs-CZ" sz="1800" i="1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kde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je poloměr nukleonu; z experimentů se zjistilo, že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𝑅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ad>
                        <m:ra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g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</m:rad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=1,3∙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15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m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Hustota všech jader přibližně stejná: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17</m:t>
                        </m:r>
                      </m:sup>
                    </m:sSup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kg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∙</m:t>
                    </m:r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m</m:t>
                        </m:r>
                      </m:e>
                      <m:sup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FE823841-C918-BBCD-BDB8-F9C0E1A841E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3756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DB8AEE-4938-BF8E-152C-F24E72257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Objevy nukleonů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439F018-B793-B14F-86C8-E00CF41990C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Rutherford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– experiment 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roku 1919 – objev protonu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α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</a:rPr>
                        <m:t>+</m:t>
                      </m:r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7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14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N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8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17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O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</a:rPr>
                        <m:t>p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James </a:t>
                </a:r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Chadwick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(1891 - 1974) – experiment roku 1932 – objev neutronu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α</m:t>
                          </m:r>
                        </m:e>
                      </m:sPre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Pre>
                        <m:sPre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b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9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Be</m:t>
                          </m:r>
                        </m:e>
                      </m:sPre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b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12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C</m:t>
                          </m:r>
                        </m:e>
                      </m:sPre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n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Rutherford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už ve 20. letech 20. století předpokládal existenci neutronu</a:t>
                </a:r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439F018-B793-B14F-86C8-E00CF41990C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Obrázek 6">
            <a:extLst>
              <a:ext uri="{FF2B5EF4-FFF2-40B4-BE49-F238E27FC236}">
                <a16:creationId xmlns:a16="http://schemas.microsoft.com/office/drawing/2014/main" id="{67F48182-D89E-30F1-202D-AE850D3AB2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95" y="4076700"/>
            <a:ext cx="4876810" cy="243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996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5D453AA-96F6-3FCC-4520-6C3CB3FDA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Modely jader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BE31E9C-3178-DBF9-7238-5B3BC455BC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Historicky</a:t>
            </a: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rotonový model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– jádro z protonů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Proton-elektronový model – jádro z protonů a elektronů</a:t>
            </a: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roton-neutronový model – 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jádro z protonů a neutronů – platí dodnes</a:t>
            </a:r>
          </a:p>
          <a:p>
            <a:pPr marL="0" indent="0">
              <a:buNone/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názornění poměrů v jádře 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Kapkový model </a:t>
            </a: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j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ádro je přirovnáno k nestlačitelné kapalině s konstantní hustotou</a:t>
            </a: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lupkový model jádra – nukleony mají kvantové stavy a energetické hladiny 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Kombinovaný model jádra – spojuje výhody kapkového a slupkového modelu</a:t>
            </a:r>
            <a:endParaRPr lang="cs-CZ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936206"/>
      </p:ext>
    </p:extLst>
  </p:cSld>
  <p:clrMapOvr>
    <a:masterClrMapping/>
  </p:clrMapOvr>
</p:sld>
</file>

<file path=ppt/theme/theme1.xml><?xml version="1.0" encoding="utf-8"?>
<a:theme xmlns:a="http://schemas.openxmlformats.org/drawingml/2006/main" name="Oříznutí">
  <a:themeElements>
    <a:clrScheme name="Oříznutí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říznutí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říznutí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Oříznutí</Template>
  <TotalTime>72</TotalTime>
  <Words>630</Words>
  <Application>Microsoft Office PowerPoint</Application>
  <PresentationFormat>Širokoúhlá obrazovka</PresentationFormat>
  <Paragraphs>68</Paragraphs>
  <Slides>11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5" baseType="lpstr">
      <vt:lpstr>Calibri</vt:lpstr>
      <vt:lpstr>Cambria Math</vt:lpstr>
      <vt:lpstr>Franklin Gothic Book</vt:lpstr>
      <vt:lpstr>Oříznutí</vt:lpstr>
      <vt:lpstr>Jádra atomů</vt:lpstr>
      <vt:lpstr>Charakteristika jader atomů</vt:lpstr>
      <vt:lpstr>Charakteristika jader atomů</vt:lpstr>
      <vt:lpstr>Charakteristika jader atomů</vt:lpstr>
      <vt:lpstr>Charakteristika jader atomů</vt:lpstr>
      <vt:lpstr>Prezentace aplikace PowerPoint</vt:lpstr>
      <vt:lpstr>Charakteristika jader atomů</vt:lpstr>
      <vt:lpstr>Objevy nukleonů</vt:lpstr>
      <vt:lpstr>Modely jader </vt:lpstr>
      <vt:lpstr>Prezentace aplikace PowerPoint</vt:lpstr>
      <vt:lpstr>Obrázky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Jádra atomů</dc:title>
  <dc:creator> </dc:creator>
  <cp:lastModifiedBy> </cp:lastModifiedBy>
  <cp:revision>6</cp:revision>
  <dcterms:created xsi:type="dcterms:W3CDTF">2022-06-30T22:02:35Z</dcterms:created>
  <dcterms:modified xsi:type="dcterms:W3CDTF">2022-08-02T18:29:57Z</dcterms:modified>
</cp:coreProperties>
</file>