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44928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633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135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914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68300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278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6218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38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07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32435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8787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E0E841B-8F97-4115-9DDD-B2C3A879CAB3}" type="datetimeFigureOut">
              <a:rPr lang="cs-CZ" smtClean="0"/>
              <a:t>02.08.2022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21A5573-456A-4EBB-AECD-ACA2A2BCAFC7}" type="slidenum">
              <a:rPr lang="cs-CZ" smtClean="0"/>
              <a:t>‹#›</a:t>
            </a:fld>
            <a:endParaRPr lang="cs-CZ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807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s.wikipedia.org/wiki/Jadern%C3%A1_elektr%C3%A1rna_Dukovany" TargetMode="External"/><Relationship Id="rId13" Type="http://schemas.openxmlformats.org/officeDocument/2006/relationships/hyperlink" Target="https://www.energy.gov/science/doe-explainsdeuterium-tritium-fusion-reactor-fuel" TargetMode="External"/><Relationship Id="rId3" Type="http://schemas.openxmlformats.org/officeDocument/2006/relationships/hyperlink" Target="http://artemis.osu.cz/mmfyz/jm/jm_2_3_3.htm" TargetMode="External"/><Relationship Id="rId7" Type="http://schemas.openxmlformats.org/officeDocument/2006/relationships/hyperlink" Target="https://cs.wikipedia.org/wiki/Uraninit" TargetMode="External"/><Relationship Id="rId12" Type="http://schemas.openxmlformats.org/officeDocument/2006/relationships/hyperlink" Target="https://cs.wikipedia.org/wiki/CNO_cyklus" TargetMode="External"/><Relationship Id="rId2" Type="http://schemas.openxmlformats.org/officeDocument/2006/relationships/hyperlink" Target="http://fyzika.jreichl.com/main.article/view/799-vazebna-energie-jadr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yzika.jreichl.com/main.article/view/822-jaderna-elektrarna" TargetMode="External"/><Relationship Id="rId11" Type="http://schemas.openxmlformats.org/officeDocument/2006/relationships/hyperlink" Target="https://cs.wikipedia.org/wiki/Proton-protonov%C3%BD_cyklus" TargetMode="External"/><Relationship Id="rId5" Type="http://schemas.openxmlformats.org/officeDocument/2006/relationships/hyperlink" Target="http://edu.techmania.cz/cs/encyklopedie/fyzika/atomy-castice/jaderna-elektrarna/jaderny-reaktor" TargetMode="External"/><Relationship Id="rId15" Type="http://schemas.openxmlformats.org/officeDocument/2006/relationships/hyperlink" Target="https://atominfo.cz/2020/01/vtm-iter-je-nejvetsi-energeticky-projekt-lidstva-35-narodu-stavi-obri-tokamak-pro-jadernou-fuzi/" TargetMode="External"/><Relationship Id="rId10" Type="http://schemas.openxmlformats.org/officeDocument/2006/relationships/hyperlink" Target="https://cs.wikipedia.org/wiki/Slune%C4%8Dn%C3%AD_energie" TargetMode="External"/><Relationship Id="rId4" Type="http://schemas.openxmlformats.org/officeDocument/2006/relationships/hyperlink" Target="https://www.svetenergie.cz/cz/energetika-zblizka/jaderne-elektrarny/jaderna-elektrarna-podrobne/reaktor/vyklad" TargetMode="External"/><Relationship Id="rId9" Type="http://schemas.openxmlformats.org/officeDocument/2006/relationships/hyperlink" Target="https://www.elektrina.cz/8-faktu-o-jaderne-elektrarne-temelin" TargetMode="External"/><Relationship Id="rId14" Type="http://schemas.openxmlformats.org/officeDocument/2006/relationships/hyperlink" Target="http://fyzika.jreichl.com/main.article/view/825-tokama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7FF483-BE46-49C7-09B1-DF1B106D41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Jaderné štěpení a jaderná fúze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B94C3E0-BEC2-3BF9-3400-D452A115F7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i="1"/>
              <a:t>Radek Jíša</a:t>
            </a:r>
          </a:p>
        </p:txBody>
      </p:sp>
    </p:spTree>
    <p:extLst>
      <p:ext uri="{BB962C8B-B14F-4D97-AF65-F5344CB8AC3E}">
        <p14:creationId xmlns:p14="http://schemas.microsoft.com/office/powerpoint/2010/main" val="2054244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6417CD-6040-8521-3075-3B5CAEE56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Jaderná fúze ve hvězdách</a:t>
            </a:r>
            <a:b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040D5F3-8D71-722D-9600-93375DBB1D7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313160"/>
                <a:ext cx="9601200" cy="3581400"/>
              </a:xfrm>
            </p:spPr>
            <p:txBody>
              <a:bodyPr/>
              <a:lstStyle/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roton-protonový 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cyklus (pp cyklus)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teplota vyšší než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4∙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</m:sPre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ν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→2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</m:oMath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γ</m:t>
                      </m:r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celkově pak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γ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Celková energie uvolněná za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jeden cyklus je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26,7 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MeV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neutrina odnášejí z hvězdy asi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0,5 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MeV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Pp cyklus má i další větve, jak může helium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He</m:t>
                        </m:r>
                      </m:e>
                    </m:sPre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reagovat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040D5F3-8D71-722D-9600-93375DBB1D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313160"/>
                <a:ext cx="9601200" cy="3581400"/>
              </a:xfrm>
              <a:blipFill>
                <a:blip r:embed="rId2"/>
                <a:stretch>
                  <a:fillRect l="-508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ABA01D60-A9B3-C093-F853-651D4596E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43" y="127317"/>
            <a:ext cx="2855595" cy="408876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378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581184-AA97-7717-A2F1-0F337A9A8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Jaderná fúze ve hvězdách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90A6CCFC-690D-508F-8142-727B47C9E79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CNO cyklus – v hmotnějších hvězdách, teplota vyšší než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17∙</m:t>
                    </m:r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K</m:t>
                    </m:r>
                  </m:oMath>
                </a14:m>
                <a:endParaRPr lang="cs-CZ" dirty="0"/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uhlík a kyslík – katalyzátory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→</m:t>
                          </m:r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sub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13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e>
                          </m:sPr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γ</m:t>
                          </m:r>
                        </m:e>
                      </m:sPre>
                    </m:oMath>
                  </m:oMathPara>
                </a14:m>
                <a:endParaRPr lang="cs-CZ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sPre>
                          <m:sPre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sub>
                          <m:sup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13</m:t>
                            </m:r>
                          </m:sup>
                          <m:e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</m:sPr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e>
                    </m:sPre>
                    <m:sSup>
                      <m:sSup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p>
                    </m:sSup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ν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sub>
                    </m:sSub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→2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</m:oMath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→</m:t>
                          </m:r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sub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14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e>
                          </m:sPr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γ</m:t>
                          </m:r>
                        </m:e>
                      </m:sPre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→</m:t>
                          </m:r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sub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15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O</m:t>
                              </m:r>
                            </m:e>
                          </m:sPr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γ</m:t>
                          </m:r>
                        </m:e>
                      </m:sPre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sPre>
                          <m:sPre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sub>
                          <m:sup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sup>
                          <m:e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</m:e>
                        </m:sPre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e</m:t>
                            </m:r>
                          </m:e>
                          <m:sup>
                            <m: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</m:sup>
                        </m:s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cs-CZ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ν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cs-CZ" sz="18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e</m:t>
                            </m:r>
                          </m:sub>
                        </m:sSub>
                      </m:e>
                    </m:sPre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;</a:t>
                </a:r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→2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</m:oMath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sub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15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→</m:t>
                          </m:r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sub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</m:e>
                          </m:sPr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Pre>
                            <m:sPre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He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Za jeden cyklus se uvolní přibližně </a:t>
                </a:r>
                <a14:m>
                  <m:oMath xmlns:m="http://schemas.openxmlformats.org/officeDocument/2006/math">
                    <m: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25 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MeV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energie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90A6CCFC-690D-508F-8142-727B47C9E7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B1D78164-33FE-F236-F7DF-22D8DE470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153" y="1633537"/>
            <a:ext cx="3590925" cy="359092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1790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7BADD3-FC82-9CF1-8B94-9835ABA24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fúze a lidstvo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98EC597-4899-8692-D598-568B831A05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Vhodné reakce pro využití: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+4,03 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MeV</m:t>
                      </m:r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+17,6 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MeV</m:t>
                      </m:r>
                    </m:oMath>
                  </m:oMathPara>
                </a14:m>
                <a:endParaRPr lang="cs-CZ" sz="1800" dirty="0"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Deuterium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PrePr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sub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H</m:t>
                        </m:r>
                      </m:e>
                    </m:sPre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se dá získat separací z vody 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Tritium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</m:sPre>
                  </m:oMath>
                </a14:m>
                <a:r>
                  <a:rPr lang="cs-CZ" dirty="0"/>
                  <a:t> </a:t>
                </a: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se získává z lithia ozařováním neutrony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Li</m:t>
                          </m:r>
                        </m:e>
                      </m:sPre>
                      <m:r>
                        <a:rPr lang="cs-CZ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cs-CZ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He</m:t>
                          </m:r>
                        </m:e>
                      </m:sPre>
                      <m:r>
                        <a:rPr lang="cs-CZ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sPre>
                    </m:oMath>
                  </m:oMathPara>
                </a14:m>
                <a:endParaRPr lang="cs-CZ" dirty="0"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r>
                  <a:rPr lang="cs-CZ" sz="18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Lawsonovo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kritérium – aby jaderná fúze byla energeticky výhodná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cs-CZ" sz="18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&gt;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K</m:t>
                      </m:r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𝑛𝑡</m:t>
                      </m:r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&gt;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16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p>
                        <m:sSup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cs-CZ" sz="18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s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kde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je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počet částic na jednotku objemu,</a:t>
                </a:r>
                <a:r>
                  <a:rPr lang="cs-CZ" sz="18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1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 teplota a </a:t>
                </a:r>
                <a14:m>
                  <m:oMath xmlns:m="http://schemas.openxmlformats.org/officeDocument/2006/math">
                    <m:r>
                      <a:rPr lang="cs-CZ" sz="1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je doba, po jakou teplotu a hustotu udržíme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98EC597-4899-8692-D598-568B831A05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 b="-25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, kulečníková koule, míč, vektorová grafika&#10;&#10;Popis byl vytvořen automaticky">
            <a:extLst>
              <a:ext uri="{FF2B5EF4-FFF2-40B4-BE49-F238E27FC236}">
                <a16:creationId xmlns:a16="http://schemas.microsoft.com/office/drawing/2014/main" id="{31054654-A2E3-7C69-F524-B4B70349B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486" y="653571"/>
            <a:ext cx="4013768" cy="326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5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C78B44-027C-FFBA-BACF-1284CEF68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fúze a lidstvo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471A78-F832-0F73-D566-7E87BFAF4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TOKAMAK:</a:t>
            </a:r>
          </a:p>
          <a:p>
            <a:pPr marL="0" indent="0"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funguje jako transformátor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i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ndukovaný proud plazmu zahřívá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h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orké plazma pod vysokým tlakem je udržováno v zařízení pomocí magnetických polí (charakteristické pro TOKAMAK)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další zahřívání 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neutrální injektáží svazku částic a pomocí vysokofrekvenčního elektromagnetického pole</a:t>
            </a:r>
          </a:p>
          <a:p>
            <a:pPr marL="0" indent="0"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vysokofrekvenční elektromagnetické pole bylo navrženo pro TOKAMAK s názvem ITER</a:t>
            </a:r>
          </a:p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cs-CZ" dirty="0"/>
              <a:t>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ři fúzi se uvolňují neutrony, které ohřívají chladivo – podobné jako v jaderné elektrárně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84BE60D-1CF3-706B-8FC0-C3306E330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360" y="146947"/>
            <a:ext cx="3068417" cy="3405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659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FA42AD-7DF0-A117-AFD4-A644FE941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fúze a lidstvo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3FA78D-DC38-25F1-DC9E-63F95BCBF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ITER: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experimentální TOKAMAK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 výzkumném středisku </a:t>
            </a:r>
            <a:r>
              <a:rPr lang="cs-CZ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Cadarache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 jihu Francie </a:t>
            </a:r>
            <a:endParaRPr lang="cs-CZ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stavba reaktoru započala roku 2007, v plném provozu by měl být ve třicátých letech 21. století</a:t>
            </a:r>
          </a:p>
          <a:p>
            <a:pPr marL="0" indent="0">
              <a:buNone/>
            </a:pP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cíle – 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jaký by mohl být výkon získaný z jaderné fúze, jaký výkon je potřeba na její započetí, </a:t>
            </a:r>
            <a:r>
              <a:rPr lang="cs-CZ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zda</a:t>
            </a:r>
            <a:r>
              <a:rPr lang="cs-CZ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lze plazma deuteria a tritia vytvořit a udržet, otestovat množení tritia pomocí lithia přímo ve vakuové komoře a otestovat bezpečnost</a:t>
            </a: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422BC47-FC56-A1C1-5846-3A3F510C3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942" y="380243"/>
            <a:ext cx="5161418" cy="2913334"/>
          </a:xfrm>
          <a:prstGeom prst="rect">
            <a:avLst/>
          </a:prstGeom>
        </p:spPr>
      </p:pic>
      <p:pic>
        <p:nvPicPr>
          <p:cNvPr id="6" name="Obrázek 5" descr="Obsah obrázku několik, dok, přeplněné, špinavé&#10;&#10;Popis byl vytvořen automaticky">
            <a:extLst>
              <a:ext uri="{FF2B5EF4-FFF2-40B4-BE49-F238E27FC236}">
                <a16:creationId xmlns:a16="http://schemas.microsoft.com/office/drawing/2014/main" id="{02D4F61A-744B-9486-F126-2A05F3F971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922" y="4481783"/>
            <a:ext cx="4067458" cy="228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67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ACB144-44A0-911E-916C-211832038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AB77E0E-68E5-752D-4DA5-B71584FB5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647731"/>
            <a:ext cx="10153462" cy="4771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http://fyzika.jreichl.com/main.article/view/799-vazebna-energie-jadra</a:t>
            </a:r>
            <a:endParaRPr lang="cs-CZ" sz="1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http://artemis.osu.cz/mmfyz/jm/jm_2_3_3.htm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https://www.svetenergie.cz/cz/energetika-zblizka/jaderne-elektrarny/jaderna-elektrarna-podrobne/reaktor/vyklad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http://edu.techmania.cz/cs/encyklopedie/fyzika/atomy-castice/jaderna-elektrarna/jaderny-reaktor</a:t>
            </a:r>
            <a:endParaRPr lang="cs-CZ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http://fyzika.jreichl.com/main.article/view/822-jaderna-elektrarna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https://cs.wikipedia.org/wiki/Uraninit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https://cs.wikipedia.org/wiki/Jadern%C3%A1_elektr%C3%A1rna_Dukovany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https://www.elektrina.cz/8-faktu-o-jaderne-elektrarne-temelin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https://cs.wikipedia.org/wiki/Slune%C4%8Dn%C3%AD_energie</a:t>
            </a:r>
            <a:endParaRPr lang="cs-CZ" sz="1300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https://cs.wikipedia.org/wiki/Proton-protonov%C3%BD_cyklus</a:t>
            </a:r>
            <a:endParaRPr lang="cs-CZ" sz="1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https://cs.wikipedia.org/wiki/CNO_cyklus</a:t>
            </a:r>
            <a:endParaRPr lang="cs-CZ" sz="1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https://www.energy.gov/science/doe-explainsdeuterium-tritium-fusion-reactor-fuel</a:t>
            </a:r>
            <a:endParaRPr lang="cs-CZ" sz="13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http://fyzika.jreichl.com/main.article/view/825-tokamak</a:t>
            </a:r>
            <a:endParaRPr lang="cs-CZ" sz="13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i="1" dirty="0">
                <a:solidFill>
                  <a:srgbClr val="44546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https://atominfo.cz/2020/01/vtm-iter-je-nejvetsi-energeticky-projekt-lidstva-35-narodu-stavi-obri-tokamak-pro-jadernou-fuzi/</a:t>
            </a:r>
            <a:endParaRPr lang="cs-CZ" sz="1300" i="1" dirty="0">
              <a:solidFill>
                <a:srgbClr val="44546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cs-CZ" sz="1300" i="1" dirty="0">
                <a:solidFill>
                  <a:srgbClr val="44546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https://atominfo.cz/2020/01/vtm-iter-je-nejvetsi-energeticky-projekt-lidstva-35-narodu-stavi-obri-tokamak-pro-jadernou-fuzi/</a:t>
            </a:r>
            <a:endParaRPr lang="cs-CZ" sz="1300" i="1" dirty="0">
              <a:solidFill>
                <a:srgbClr val="44546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i="1" dirty="0">
              <a:solidFill>
                <a:srgbClr val="44546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9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60B9E5-2604-18E4-B72B-1B850F81B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reakce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C47AC67-F1D3-1FE2-7E3B-21A2B9FB10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6000"/>
                <a:ext cx="9673628" cy="3680234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Přeměna jádra způsobená srážkou jader nebo částice a jádra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cs-CZ" sz="1800"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projektil,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terč,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uvolněná částice po reakci 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</a:rPr>
                      <m:t>Y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nové jádro po reakci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Energie reakce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–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endoenergetické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  <m: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&lt;0)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cs-CZ" sz="1800" dirty="0" err="1">
                    <a:latin typeface="Calibri" panose="020F0502020204030204" pitchFamily="34" charset="0"/>
                    <a:cs typeface="Times New Roman" panose="02020603050405020304" pitchFamily="18" charset="0"/>
                  </a:rPr>
                  <a:t>exoenergetické</a:t>
                </a: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</m:t>
                        </m:r>
                      </m:sub>
                    </m:sSub>
                    <m:r>
                      <a:rPr lang="cs-CZ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&gt;0)</m:t>
                    </m:r>
                  </m:oMath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Ú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činný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průřez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𝜎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pravděpodobnost, že jaderná reakce proběhne daným způsobem; jednotka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nebo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barn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−28</m:t>
                        </m:r>
                      </m:sup>
                    </m:sSup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 </m:t>
                    </m:r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barn</m:t>
                    </m:r>
                  </m:oMath>
                </a14:m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aderné reakce, které mohou energii uvolňovat – jaderné štěpení a jaderná fúze – separační energie rozhoduje, co nastane</a:t>
                </a: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C47AC67-F1D3-1FE2-7E3B-21A2B9FB10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6000"/>
                <a:ext cx="9673628" cy="3680234"/>
              </a:xfrm>
              <a:blipFill>
                <a:blip r:embed="rId2"/>
                <a:stretch>
                  <a:fillRect l="-504" t="-13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3EB83D0F-4991-7744-21E4-19A768768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45" y="135801"/>
            <a:ext cx="3166044" cy="28232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3508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A090F7-44DE-8308-23CD-78BDF45E4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reakce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573112A-0F74-3CDB-D583-F89DE81EBF3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2286000"/>
                <a:ext cx="9601200" cy="3886200"/>
              </a:xfrm>
            </p:spPr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Příklad: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→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sPre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Výpočet jaderné reakce přes hmotnostní úbytek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Výpočet jaderné reakce přes separační energii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v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180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cs-CZ" sz="180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cs-CZ" sz="18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myšlenkové rozložení jádra na jednotlivé nukleony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v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v</m:t>
                          </m:r>
                        </m:sub>
                      </m:sSub>
                      <m:d>
                        <m:d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a:rPr lang="cs-CZ" sz="1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 je energie uvolněná sloučením nukleonů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R</m:t>
                          </m:r>
                        </m:sub>
                      </m:sSub>
                      <m:r>
                        <a:rPr lang="cs-CZ" sz="18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cs-CZ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cs-CZ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cs-CZ" sz="1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v</m:t>
                          </m:r>
                        </m:sub>
                      </m:sSub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573112A-0F74-3CDB-D583-F89DE81EBF3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2286000"/>
                <a:ext cx="9601200" cy="3886200"/>
              </a:xfrm>
              <a:blipFill>
                <a:blip r:embed="rId2"/>
                <a:stretch>
                  <a:fillRect l="-508" t="-12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51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CCBE1B-37A0-2C55-E9A1-0D8210F6C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Jaderné štěpení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0BEEEA-F3D7-7A46-1A9D-BE5B990BC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1934 – Enrico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(1901 - 1954) – neutron je vhodným jaderným projektilem (el. neutrální)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Neutrony ostřeloval uran – myslel, že jaderné produkty jsou podobné uranu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1938 – Otto Hahn (1879 - 1968), Lise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Meitnerová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(1878 - 1968) a Fritz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Strassmann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(1902 - 1980) – jeden z produktů je baryum – atom uranu se rozdělil alespoň na dva lehčí atomy</a:t>
            </a:r>
          </a:p>
          <a:p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Meitnerová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její synovec Otto Robert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Frisch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(1904 - 1979) – proces vysvětlili, popsali a pojmenovali jaderné štěpení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359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085F8D-2256-8E04-A51F-CA9DCB0D4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Jaderné štěpení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73571C5-D3E7-D6D7-CC87-1994D6768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aderná reakce, kdy se jedno jádro rozdělí na nejméně dvě částice či nová lehčí jádra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Aktivační energi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–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srážka jader či částice a jádra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etězová reakce – produkty reakcí vyvolají další stejné reakce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Lavinovitá řetězová reakce – počet reakcí se v každém dalším časovém úseku zvětšuje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ízená řetězová reakce – počet reakcí v každém časovém úseku je konstantní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0552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F5C9114-2E55-95C4-4A25-5F471DC37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Jaderné štěpení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E10FF1D-1088-BF2C-E7A1-E23E34A7321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Příklad – štěpení uranu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sPre>
                  </m:oMath>
                </a14:m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štěpí se pomocí pomalých neutronů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j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ádro uranu se pak štěpí na dva přibližně stejné fragmenty (trosky) a dva nebo tři rychlé neutrony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– více možných reakcí, např.: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n</m:t>
                    </m:r>
                    <m:r>
                      <a:rPr lang="cs-CZ" sz="18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→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56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139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Ba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36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Kr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n</m:t>
                    </m:r>
                    <m:r>
                      <a:rPr lang="cs-CZ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n</m:t>
                    </m:r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→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57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144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La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35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89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Br</m:t>
                        </m:r>
                      </m:e>
                    </m:sPre>
                    <m: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m:rPr>
                        <m:sty m:val="p"/>
                      </m:rPr>
                      <a:rPr lang="cs-CZ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n</m:t>
                    </m:r>
                  </m:oMath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– řetězová reakce – musíme neutrony zpomalit moderátorem; navíc řízená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nadbytečné neutrony pohltit absorbátory</a:t>
                </a: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4E10FF1D-1088-BF2C-E7A1-E23E34A732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10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10CFA0F8-E0C1-C27C-5B74-5C3FD840DD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207" y="238187"/>
            <a:ext cx="3648710" cy="2681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5021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92A7DC-EC47-EEFD-BB1B-D51786754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Jaderné štěpení: Využití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D3C4C76-18F1-9476-82F9-294C5A02C5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Řízená řetězová reakce jaderného štěpení se využívá v jaderných reaktorech</a:t>
                </a:r>
              </a:p>
              <a:p>
                <a:r>
                  <a:rPr lang="cs-CZ" sz="18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Např. </a:t>
                </a:r>
                <a:r>
                  <a:rPr lang="cs-CZ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lehkovodní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tlakový reaktor PWR (nejrozšířenější):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palivo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obohacený uran ve formě oxidu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uraničitého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8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U</m:t>
                    </m:r>
                    <m:sSub>
                      <m:sSubPr>
                        <m:ctrlPr>
                          <a:rPr lang="cs-CZ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e>
                      <m:sub>
                        <m:r>
                          <a:rPr lang="cs-CZ" sz="1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18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(uraninit)</a:t>
                </a: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oderátor a chladič – voda</a:t>
                </a:r>
              </a:p>
              <a:p>
                <a:pPr marL="0" indent="0">
                  <a:buNone/>
                </a:pPr>
                <a:r>
                  <a:rPr lang="cs-CZ" sz="18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zpomalené neutrony nemají velkou pravděpodobnost zachycení uranem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238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sPre>
                  </m:oMath>
                </a14:m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ale mají velkou pravděpodobnost zachycení uranem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92</m:t>
                        </m:r>
                      </m:sub>
                      <m:sup>
                        <m: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235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cs-CZ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sPre>
                  </m:oMath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regulační a bezpečnostní tyče</a:t>
                </a:r>
              </a:p>
              <a:p>
                <a:pPr marL="0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– chladivo odvádí teplo vzniklé zpomalováním neutronů – v parogenerátoru slouží k výrobě páry, která pohání turbíny generátorů elektrické energie</a:t>
                </a:r>
              </a:p>
              <a:p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Neřízené řetězové jaderné štěpení – jaderné bomby</a:t>
                </a:r>
                <a:endParaRPr lang="cs-CZ" dirty="0"/>
              </a:p>
            </p:txBody>
          </p:sp>
        </mc:Choice>
        <mc:Fallback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D3C4C76-18F1-9476-82F9-294C5A02C5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08" t="-20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primát, interiér, savci&#10;&#10;Popis byl vytvořen automaticky">
            <a:extLst>
              <a:ext uri="{FF2B5EF4-FFF2-40B4-BE49-F238E27FC236}">
                <a16:creationId xmlns:a16="http://schemas.microsoft.com/office/drawing/2014/main" id="{87C9485E-34EB-A901-78E4-E30965464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735" y="244444"/>
            <a:ext cx="2117582" cy="333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5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426059-227A-CC83-4F69-9CBB891E9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184F452C-BB37-08FF-110B-F600F1302D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174" y="-82627"/>
            <a:ext cx="4472836" cy="3456283"/>
          </a:xfrm>
        </p:spPr>
      </p:pic>
      <p:pic>
        <p:nvPicPr>
          <p:cNvPr id="8" name="Obrázek 7" descr="Obsah obrázku kolo, regál&#10;&#10;Popis byl vytvořen automaticky">
            <a:extLst>
              <a:ext uri="{FF2B5EF4-FFF2-40B4-BE49-F238E27FC236}">
                <a16:creationId xmlns:a16="http://schemas.microsoft.com/office/drawing/2014/main" id="{9D735933-64A8-D663-732F-D677691350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4" y="3561514"/>
            <a:ext cx="4472836" cy="335462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73E2E8F-3D07-BB8F-696A-7BB13919FE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877" y="61818"/>
            <a:ext cx="6446520" cy="3499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Obrázek 10" descr="Obsah obrázku tráva, exteriér, obloha, bujný&#10;&#10;Popis byl vytvořen automaticky">
            <a:extLst>
              <a:ext uri="{FF2B5EF4-FFF2-40B4-BE49-F238E27FC236}">
                <a16:creationId xmlns:a16="http://schemas.microsoft.com/office/drawing/2014/main" id="{7F6F158F-21D3-4736-73B2-B28409A39A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589" y="3734319"/>
            <a:ext cx="2943207" cy="2177973"/>
          </a:xfrm>
          <a:prstGeom prst="rect">
            <a:avLst/>
          </a:prstGeom>
        </p:spPr>
      </p:pic>
      <p:pic>
        <p:nvPicPr>
          <p:cNvPr id="13" name="Obrázek 12" descr="Obsah obrázku obloha, exteriér, tráva, pramen&#10;&#10;Popis byl vytvořen automaticky">
            <a:extLst>
              <a:ext uri="{FF2B5EF4-FFF2-40B4-BE49-F238E27FC236}">
                <a16:creationId xmlns:a16="http://schemas.microsoft.com/office/drawing/2014/main" id="{A99F09C6-C3D1-869B-8359-4EB3023E38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224" y="3725511"/>
            <a:ext cx="3280173" cy="2186781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DB0BFC26-8834-6F12-CCAC-2C5B8542D360}"/>
              </a:ext>
            </a:extLst>
          </p:cNvPr>
          <p:cNvSpPr txBox="1"/>
          <p:nvPr/>
        </p:nvSpPr>
        <p:spPr>
          <a:xfrm>
            <a:off x="5594588" y="6085097"/>
            <a:ext cx="2943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Dukovany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FE0FFAA-90BF-D2FD-CF4D-53BB583E3C08}"/>
              </a:ext>
            </a:extLst>
          </p:cNvPr>
          <p:cNvSpPr txBox="1"/>
          <p:nvPr/>
        </p:nvSpPr>
        <p:spPr>
          <a:xfrm>
            <a:off x="8640224" y="6085097"/>
            <a:ext cx="328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latin typeface="Calibri" panose="020F0502020204030204" pitchFamily="34" charset="0"/>
                <a:cs typeface="Calibri" panose="020F0502020204030204" pitchFamily="34" charset="0"/>
              </a:rPr>
              <a:t>Temelín</a:t>
            </a:r>
          </a:p>
        </p:txBody>
      </p:sp>
    </p:spTree>
    <p:extLst>
      <p:ext uri="{BB962C8B-B14F-4D97-AF65-F5344CB8AC3E}">
        <p14:creationId xmlns:p14="http://schemas.microsoft.com/office/powerpoint/2010/main" val="3426880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521EB1-5756-3CCB-065E-F5EB7074F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Jaderná fúze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BB5FAF1-D539-0AAC-8918-B5399EA15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aderná reakce, při které se slučují lehčí jádra na těžší</a:t>
            </a: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ermonukleární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fúze – probíhá za vysokých teplot</a:t>
            </a:r>
          </a:p>
          <a:p>
            <a:pPr marL="0" indent="0">
              <a:buNone/>
            </a:pP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Jaderná fúze ve hvězdách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vědci se nejdříve domnívali, že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zdrojem záření hvězd je hoření – vyvrátil John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Herschel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(1792 - 1871); Hermann von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Helmholtz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(1821 - 1894) – Slunce by všechnu hmotu spálilo za 3000 let</a:t>
            </a:r>
          </a:p>
          <a:p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Helmholtz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Kelvin vyvrátili, že záření je způsobeno postupným gravitačním kolapsem hvězdy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Mayer (1814 - 1878) – teorie akrece – padání mezihvězdné látky na povrch hvězdy</a:t>
            </a:r>
          </a:p>
          <a:p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Objev radiace – jaderná fúze</a:t>
            </a:r>
          </a:p>
        </p:txBody>
      </p:sp>
      <p:pic>
        <p:nvPicPr>
          <p:cNvPr id="7" name="Obrázek 6" descr="Obsah obrázku hvězda, oranžová, tmavé, světlé&#10;&#10;Popis byl vytvořen automaticky">
            <a:extLst>
              <a:ext uri="{FF2B5EF4-FFF2-40B4-BE49-F238E27FC236}">
                <a16:creationId xmlns:a16="http://schemas.microsoft.com/office/drawing/2014/main" id="{04066B1C-E0C6-0CF2-07CF-60022BFC7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435" y="183663"/>
            <a:ext cx="3358081" cy="320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74802"/>
      </p:ext>
    </p:extLst>
  </p:cSld>
  <p:clrMapOvr>
    <a:masterClrMapping/>
  </p:clrMapOvr>
</p:sld>
</file>

<file path=ppt/theme/theme1.xml><?xml version="1.0" encoding="utf-8"?>
<a:theme xmlns:a="http://schemas.openxmlformats.org/drawingml/2006/main" name="Oříznutí">
  <a:themeElements>
    <a:clrScheme name="Oříznutí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říznutí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říznutí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Oříznutí</Template>
  <TotalTime>91</TotalTime>
  <Words>1227</Words>
  <Application>Microsoft Office PowerPoint</Application>
  <PresentationFormat>Širokoúhlá obrazovka</PresentationFormat>
  <Paragraphs>118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9" baseType="lpstr">
      <vt:lpstr>Calibri</vt:lpstr>
      <vt:lpstr>Cambria Math</vt:lpstr>
      <vt:lpstr>Franklin Gothic Book</vt:lpstr>
      <vt:lpstr>Oříznutí</vt:lpstr>
      <vt:lpstr>Jaderné štěpení a jaderná fúze</vt:lpstr>
      <vt:lpstr>Jaderná reakce </vt:lpstr>
      <vt:lpstr>Jaderná reakce </vt:lpstr>
      <vt:lpstr>Jaderné štěpení</vt:lpstr>
      <vt:lpstr>Jaderné štěpení</vt:lpstr>
      <vt:lpstr>Jaderné štěpení</vt:lpstr>
      <vt:lpstr>Jaderné štěpení: Využití</vt:lpstr>
      <vt:lpstr>Prezentace aplikace PowerPoint</vt:lpstr>
      <vt:lpstr>Jaderná fúze</vt:lpstr>
      <vt:lpstr>Jaderná fúze ve hvězdách </vt:lpstr>
      <vt:lpstr>Jaderná fúze ve hvězdách</vt:lpstr>
      <vt:lpstr>Jaderná fúze a lidstvo</vt:lpstr>
      <vt:lpstr>Jaderná fúze a lidstvo</vt:lpstr>
      <vt:lpstr>Jaderná fúze a lidstvo</vt:lpstr>
      <vt:lpstr>Obrázky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Jaderné štěpení a jaderná fúze</dc:title>
  <dc:creator> </dc:creator>
  <cp:lastModifiedBy> </cp:lastModifiedBy>
  <cp:revision>5</cp:revision>
  <dcterms:created xsi:type="dcterms:W3CDTF">2022-06-30T22:03:05Z</dcterms:created>
  <dcterms:modified xsi:type="dcterms:W3CDTF">2022-08-02T18:46:24Z</dcterms:modified>
</cp:coreProperties>
</file>