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9" r:id="rId12"/>
    <p:sldId id="266" r:id="rId13"/>
    <p:sldId id="267" r:id="rId14"/>
    <p:sldId id="270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94340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458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0742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788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70370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3469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0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8850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928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801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5915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A4A8267-755A-4F4D-A300-0D4D2D04E8A5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B4637E5-7C20-465A-BBB0-62F567AEB86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34465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astronuklfyzika.cz/JadRadFyzika2.htm" TargetMode="External"/><Relationship Id="rId13" Type="http://schemas.openxmlformats.org/officeDocument/2006/relationships/hyperlink" Target="https://josefchaloupka.blog.idnes.cz/blog.aspx?c=577748" TargetMode="External"/><Relationship Id="rId3" Type="http://schemas.openxmlformats.org/officeDocument/2006/relationships/hyperlink" Target="https://www.akropolis.cz/content/marie-curie-sklodowska-0" TargetMode="External"/><Relationship Id="rId7" Type="http://schemas.openxmlformats.org/officeDocument/2006/relationships/hyperlink" Target="https://wblog.wiki/cs/Beta_decay" TargetMode="External"/><Relationship Id="rId12" Type="http://schemas.openxmlformats.org/officeDocument/2006/relationships/hyperlink" Target="https://astronuklfyzika.cz/JadRadFyzika4.htm" TargetMode="External"/><Relationship Id="rId17" Type="http://schemas.openxmlformats.org/officeDocument/2006/relationships/hyperlink" Target="https://slideplayer.cz/slide/2695257/" TargetMode="External"/><Relationship Id="rId2" Type="http://schemas.openxmlformats.org/officeDocument/2006/relationships/hyperlink" Target="https://cs.wikipedia.org/wiki/Henri_Becquerel" TargetMode="External"/><Relationship Id="rId16" Type="http://schemas.openxmlformats.org/officeDocument/2006/relationships/hyperlink" Target="https://www.arub.cz/prehled-vydanych-cisel/PV53_1_studie_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li.cz/books/270/08.html" TargetMode="External"/><Relationship Id="rId11" Type="http://schemas.openxmlformats.org/officeDocument/2006/relationships/hyperlink" Target="https://cs.wikipedia.org/wiki/Radioaktivita" TargetMode="External"/><Relationship Id="rId5" Type="http://schemas.openxmlformats.org/officeDocument/2006/relationships/hyperlink" Target="http://edu.techmania.cz/cs/encyklopedie/vedec/1055/becquerel" TargetMode="External"/><Relationship Id="rId15" Type="http://schemas.openxmlformats.org/officeDocument/2006/relationships/hyperlink" Target="http://fyzika.jreichl.com/main.article/view/807-aktivita-zarice-a-rozpadovy-zakon" TargetMode="External"/><Relationship Id="rId10" Type="http://schemas.openxmlformats.org/officeDocument/2006/relationships/hyperlink" Target="https://cs.wikipedia.org/wiki/Z%C3%A1%C5%99en%C3%AD_gama" TargetMode="External"/><Relationship Id="rId4" Type="http://schemas.openxmlformats.org/officeDocument/2006/relationships/hyperlink" Target="http://edu.techmania.cz/cs/encyklopedie/vedec/1198/joliot-curie" TargetMode="External"/><Relationship Id="rId9" Type="http://schemas.openxmlformats.org/officeDocument/2006/relationships/hyperlink" Target="https://www.cez.cz/edee/content/file/static/encyklopedie/encyklopedie-energetiky/03/druhy_5.html" TargetMode="External"/><Relationship Id="rId14" Type="http://schemas.openxmlformats.org/officeDocument/2006/relationships/hyperlink" Target="https://cs.wikipedia.org/wiki/Neptuniov%C3%A1_rozpadov%C3%A1_%C5%99ad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4F02E3-477B-3D81-382A-3829DD1E85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Přirozená radioaktivita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9C336A6-22BD-61CE-B1AF-1249481C65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456527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4170EE-46DF-3665-5206-68EE91DCE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Rozpadové řady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DB8AB4B-6BCA-8E74-30C7-B9F5F91E19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Nestabilní radionuklidy se postupně rozpadají na jiné radionuklidy, dokud nevznikne stabilní nuklid – rozpadové řady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Jen 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áření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α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mění nukleonové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číslo a to o čtyři – zbytková třída nukleonového čísla po dělení čtyřmi se u prvků v každé rozpadové řadě nemění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ozpadové řady: thoriová, neptuniová, uranová a aktiniová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Až na neptuniovou končí řady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stabilními izotopy olova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Neptuniová končí bismutem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latin typeface="Cambria Math" panose="02040503050406030204" pitchFamily="18" charset="0"/>
                          </a:rPr>
                          <m:t>83</m:t>
                        </m:r>
                      </m:sub>
                      <m:sup>
                        <m:r>
                          <a:rPr lang="cs-CZ" sz="1800">
                            <a:latin typeface="Cambria Math" panose="02040503050406030204" pitchFamily="18" charset="0"/>
                          </a:rPr>
                          <m:t>209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Bi</m:t>
                        </m:r>
                      </m:e>
                    </m:sPre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– roku 2003 byla u bismutu zjištěna extrémně slabá radioaktivita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DB8AB4B-6BCA-8E74-30C7-B9F5F91E19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1462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9B4E28-3796-F080-E550-EF4D2C275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FD3BA1A5-D3E6-8E71-8149-1FB3BCD882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260" y="1225589"/>
            <a:ext cx="3644740" cy="4406822"/>
          </a:xfrm>
          <a:solidFill>
            <a:schemeClr val="bg1"/>
          </a:solidFill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084CA3E-6C96-5F6B-02A3-6236B9D71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62" y="1103291"/>
            <a:ext cx="7691284" cy="4651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5782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9BEC48-094C-F31A-4582-E66E370E8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Aktivita zářiče a rozpadový zákon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3AAA423-EBA6-75B6-869A-BB96E296DF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1800521"/>
                <a:ext cx="10364772" cy="4487157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Aktivita zářiče – kolik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za jednotku času proběhne radioaktivních přeměn; jednotka becquerel (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Bq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(0)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cs-CZ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sz="1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cs-CZ" sz="1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𝐴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aktivita zářiče v čase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aktivita zářiče v čase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poločas rozpadu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 uplynutí času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klesne aktivita zářiče na polovinu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Vztah se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dá upravit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cs-CZ" sz="1800"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cs-CZ" sz="18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unc>
                                    <m:funcPr>
                                      <m:ctrlPr>
                                        <a:rPr lang="cs-CZ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cs-CZ" sz="180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a:rPr lang="cs-CZ" sz="1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func>
                                </m:sup>
                              </m:sSup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den>
                          </m:f>
                        </m:sup>
                      </m:sSup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(0)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λ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ln</m:t>
                        </m:r>
                        <m:r>
                          <a:rPr lang="cs-CZ" sz="1800">
                            <a:latin typeface="Cambria Math" panose="02040503050406030204" pitchFamily="18" charset="0"/>
                          </a:rPr>
                          <m:t>⁡2</m:t>
                        </m:r>
                      </m:num>
                      <m:den>
                        <m:r>
                          <a:rPr lang="cs-CZ" sz="180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rozpadová konstanta, která udává míru rychlosti (pravděpodobnosti) rozpadu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Počet jader v nuklidu (zákon radioaktivní přeměny)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𝑁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𝑁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(0)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λ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počet nerozpadlých jader v čase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endParaRPr lang="cs-CZ" sz="1800" dirty="0"/>
              </a:p>
              <a:p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3AAA423-EBA6-75B6-869A-BB96E296DF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1800521"/>
                <a:ext cx="10364772" cy="4487157"/>
              </a:xfrm>
              <a:blipFill>
                <a:blip r:embed="rId2"/>
                <a:stretch>
                  <a:fillRect l="-353" t="-16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5BDDB9EF-C3B1-DBA3-6FA8-9DDFD2789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780" y="3185534"/>
            <a:ext cx="2613240" cy="208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88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B4123C-26F6-4ABF-639E-A8A584A50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Aktivita zářiče a rozpadový zákon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7880B8D-BC5C-F9C4-5F82-7E5947771FC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Rozpadový zákon se využívá při radioaktivním datování – např. radiouhlíková metoda: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radioaktivní uhlík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PrePr>
                      <m:sub/>
                      <m:sup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sPre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– vzniká působením kosmického záření v atmosféře, kde neutrony reagují s dusíkem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PrePr>
                        <m:sub/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PrePr>
                        <m:sub/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p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rozpadá se pomocí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β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na dusík, elektron a elektronové neutrino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PrePr>
                        <m:sub/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PrePr>
                        <m:sub/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cs-CZ" sz="1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poločas rozpadu uhlíku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PrePr>
                      <m:sub/>
                      <m:sup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sPre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5730 roků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se prostřednictvím dýchání dostane do živých organismů – v čase smrti organismu je v něm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částic uhlíku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PrePr>
                      <m:sub/>
                      <m:sup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sPre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a za čas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jich bude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7880B8D-BC5C-F9C4-5F82-7E5947771FC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3087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802592-7F1E-2E2E-A5C1-CE4F4C40A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E6F34099-FF9D-A2EB-6720-AB36E8879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21" y="1404594"/>
            <a:ext cx="5934741" cy="404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206A4B0-31D9-4911-E3FD-99C716638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28035"/>
            <a:ext cx="4517679" cy="286760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B0D4C60-8C3E-3C71-589C-C99C95550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9" y="3241705"/>
            <a:ext cx="4517679" cy="338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4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987B219-F982-CF14-BF82-6A9088765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B418AA0-E048-7EE4-1621-BF88B6B13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5999"/>
            <a:ext cx="10459039" cy="44824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https://cs.wikipedia.org/wiki/Henri_Becquerel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https://www.akropolis.cz/content/marie-curie-sklodowska-0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http://edu.techmania.cz/cs/encyklopedie/vedec/1198/joliot-curie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http://edu.techmania.cz/cs/encyklopedie/vedec/1055/becquerel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https://publi.cz/books/270/08.html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https://wblog.wiki/cs/Beta_decay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https://astronuklfyzika.cz/JadRadFyzika2.htm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https://www.cez.cz/edee/content/file/static/encyklopedie/encyklopedie-energetiky/03/druhy_5.html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https://cs.wikipedia.org/wiki/Z%C3%A1%C5%99en%C3%AD_gama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11"/>
              </a:rPr>
              <a:t>https://cs.wikipedia.org/wiki/Radioaktivita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12"/>
              </a:rPr>
              <a:t>https://astronuklfyzika.cz/JadRadFyzika4.htm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https://josefchaloupka.blog.idnes.cz/blog.aspx?c=577748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https://cs.wikipedia.org/wiki/Neptuniov%C3%A1_rozpadov%C3%A1_%C5%99ada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http://fyzika.jreichl.com/main.article/view/807-aktivita-zarice-a-rozpadovy-zakon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https://www.arub.cz/prehled-vydanych-cisel/PV53_1_studie_7.pdf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https://slideplayer.cz/slide/2695257/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113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951E8F4-25DC-FF8F-E5F3-7B5B93002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Přirozená radioaktivita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0D0336-9896-043F-970B-F4B1F47D0F9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Radioaktivita – schopnost jader vysílat záření, změna jádra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Přirozená a umělá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bjev – 1896 – Antoine Henri Becquerel (1852 - 1908) zkoumal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osforescenci– uranové soli samovolně vyzařovaly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Marie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Curie-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Skłodowská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(1867 - 1934) a Pierre Curie (1859 - 1906) roku 1898 nalezli nové prvky, polonium a radium, které měli radioaktivní vlastnosti</a:t>
                </a:r>
              </a:p>
              <a:p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Rutherford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roku 1899 rozlišil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α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záření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Paul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Villard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(1860 - 1934) roku 1900 objevil záření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γ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Rutherford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potvrdil a pojmenoval)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0D0336-9896-043F-970B-F4B1F47D0F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muž, osoba, oblek&#10;&#10;Popis byl vytvořen automaticky">
            <a:extLst>
              <a:ext uri="{FF2B5EF4-FFF2-40B4-BE49-F238E27FC236}">
                <a16:creationId xmlns:a16="http://schemas.microsoft.com/office/drawing/2014/main" id="{D6C41521-8B76-C618-04CA-07FC5210B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969" y="414196"/>
            <a:ext cx="2122849" cy="2547419"/>
          </a:xfrm>
          <a:prstGeom prst="rect">
            <a:avLst/>
          </a:prstGeom>
        </p:spPr>
      </p:pic>
      <p:pic>
        <p:nvPicPr>
          <p:cNvPr id="7" name="Obrázek 6" descr="Obsah obrázku text, osoba, muž, pózování&#10;&#10;Popis byl vytvořen automaticky">
            <a:extLst>
              <a:ext uri="{FF2B5EF4-FFF2-40B4-BE49-F238E27FC236}">
                <a16:creationId xmlns:a16="http://schemas.microsoft.com/office/drawing/2014/main" id="{1AB66815-7F89-1023-D288-4C18E1F04C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919" y="4076700"/>
            <a:ext cx="2039128" cy="2507716"/>
          </a:xfrm>
          <a:prstGeom prst="rect">
            <a:avLst/>
          </a:prstGeom>
        </p:spPr>
      </p:pic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id="{BA34AED5-3850-D13E-AB16-3B8AC9C2EB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49" y="414196"/>
            <a:ext cx="2662701" cy="214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81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821A3B-F474-8ABB-F074-9FB800568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Přirozená radioaktivita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4A3E57B-52D0-3F44-DC02-6C39439888A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Rutherford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Frederick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Soddy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(1877 - 1956) roku 1900 popsali radioaktivní rozpad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anželé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Frédéric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Joliot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-Curie (1900 - 1958) 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Iréne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Joliot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-Curie roku 1934 objevili umělou radioaktivitu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α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13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27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Al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15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30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P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n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4A3E57B-52D0-3F44-DC02-6C39439888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osoba, exteriér, staré&#10;&#10;Popis byl vytvořen automaticky">
            <a:extLst>
              <a:ext uri="{FF2B5EF4-FFF2-40B4-BE49-F238E27FC236}">
                <a16:creationId xmlns:a16="http://schemas.microsoft.com/office/drawing/2014/main" id="{302D8D7F-2840-7828-DACA-860386E8C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329" y="3155460"/>
            <a:ext cx="4015855" cy="314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4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E4F69B-EDE0-7A7C-E9DA-5A50357F2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Alfa záření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DE19441-E91E-3DCE-89CF-AFC5B313F88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menší se protonové a neutronové číslo původního atomu o dva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lfa záření je složeno z jader helia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α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k</m:t>
                          </m:r>
                        </m:sub>
                      </m:sSub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alfa částice je jádro helia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α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≡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Pre>
                          <m:sPre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PrePr>
                          <m:sub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  <m:e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He</m:t>
                            </m:r>
                          </m:e>
                        </m:sPre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kinetická energie částice alfa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k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=∆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=(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sub>
                      </m:sSub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sub>
                      </m:sSub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α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)∙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Částice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α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kladně nabitá – působí na ni elektrické a magnetické pole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Částice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α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ztrácí energii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velmi rychle – předává ji elektronovým obalům atomů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alá pronikavost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DE19441-E91E-3DCE-89CF-AFC5B313F88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vektorová grafika&#10;&#10;Popis byl vytvořen automaticky">
            <a:extLst>
              <a:ext uri="{FF2B5EF4-FFF2-40B4-BE49-F238E27FC236}">
                <a16:creationId xmlns:a16="http://schemas.microsoft.com/office/drawing/2014/main" id="{0706ABEF-FDEB-DEE8-D71A-22EE122D2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56" y="574597"/>
            <a:ext cx="4113699" cy="25710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93846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6FD3B1-8E6D-3287-2708-9EF56EEA5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Beta záření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83520DE-9AD9-DDE7-D0CB-A6623489F72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egativní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beta rozpad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β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neutron se změní na proton, elektron a elektronové antineutrino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ν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záření tvoří elektrony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ozitivní beta rozpad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β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proton změní na neutron, pozitron a elektronové neutrino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ν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ν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záření tvořeno pozitrony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83520DE-9AD9-DDE7-D0CB-A6623489F7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190" b="-170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2BD3EC05-23F1-9605-1F21-0A6444E0B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227" y="0"/>
            <a:ext cx="3645103" cy="3429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764CC22B-A06F-2FC7-C1DA-547CF605EE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918" r="42724" b="1799"/>
          <a:stretch/>
        </p:blipFill>
        <p:spPr>
          <a:xfrm>
            <a:off x="7483142" y="3543300"/>
            <a:ext cx="4355773" cy="285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87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A267B0-163A-B275-33E8-8985C87C2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Beta záření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9BF8B1E-8AA8-999F-3258-F9E93CDF99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částice je nabitá – působí na ni elektrické a magnetické pole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částice interaguje s elektronovými obaly atomů méně než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α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částice – větší pronikavost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áchyt elektronu jádrem: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vláštní typ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β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rozpadu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roton v jádře pohltí jeden z elektronů z vnitřní slupky a změní se v neutron a elektronové neutrino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ν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</m:sPre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Rozpad neutronu – v jádře i mimo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ozpad protonu – má menší hmotnost než neutron – jen v jádře, od ostatních nukleonů musí získat energii</a:t>
                </a: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9BF8B1E-8AA8-999F-3258-F9E93CDF99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14E4C421-5F18-0E40-2526-F59B741DEC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1" t="-418" b="-1"/>
          <a:stretch/>
        </p:blipFill>
        <p:spPr>
          <a:xfrm>
            <a:off x="8369090" y="95627"/>
            <a:ext cx="3210291" cy="252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23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0B4192-ADB3-E199-EBBE-44A44D2D6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Beta záření: Objev neutrina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3817E3-F51D-DBB6-2C2E-0C902E7D3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Neutrino předpovězeno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Wolfgangem Paulim (1900 - 1958) – spektrum energie vytvořených elektronů bylo spojité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Energie je libovolně rozdělena mezi elektron a neutrino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609EA1D-7EFB-7E7C-5DD1-B329B98A2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991" y="3429000"/>
            <a:ext cx="4718017" cy="3295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8932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F02A7A-8EA5-078B-BD59-B593F7114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Gama záření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B68E5AB-12B3-AA61-EF0B-8C409853E8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Vzniká, když jádro v excitovaném stavu přejde do stavu s nižší energií – vyzáří se fotony, které tvoří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γ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záření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𝑍</m:t>
                              </m:r>
                            </m:sub>
                            <m:sup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</m:e>
                          </m:sPre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γ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Fotony nejsou elektricky nabité – nepůsobí na ně elektrické ani magnetické pole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Pohybují se rychlostí světla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lnová délka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γ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záření je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−10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menší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elice pronikavé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B68E5AB-12B3-AA61-EF0B-8C409853E8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CB533A31-7486-BC5F-79D1-D30832365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19" y="3864982"/>
            <a:ext cx="4348126" cy="28987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Obrázek 6" descr="Obsah obrázku nádobí&#10;&#10;Popis byl vytvořen automaticky">
            <a:extLst>
              <a:ext uri="{FF2B5EF4-FFF2-40B4-BE49-F238E27FC236}">
                <a16:creationId xmlns:a16="http://schemas.microsoft.com/office/drawing/2014/main" id="{9E0FCD8C-BD7B-6495-0A18-C79E5C007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30" y="4355722"/>
            <a:ext cx="2441300" cy="240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6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C59D1C-6020-701C-6AA7-DD5AC89BF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Radiační dávky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4DA8EEB-B08E-DD60-D545-74733380C8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5999"/>
                <a:ext cx="9836590" cy="4187229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Radioaktivní záření má vliv na zdraví člověka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Absorbovaná dávka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kolik energie bylo dodáno jednotkovému množství hmoty; jednotka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gray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kvivalentní dávka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absorbovaná dávka s přihlédnutím na typ záření; jednotka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sievert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(Sv)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𝐻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𝑤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r</m:t>
                          </m:r>
                        </m:sub>
                      </m:sSub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radiační váhový faktor (jiný pro každý typ záření)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střední absorbovaná dávka v tkáni</a:t>
                </a:r>
              </a:p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Efektivní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dávka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součet ekvivalentních dávek v orgánu s přihlédnutím na typ orgánu pomocí tkáňového váhového faktoru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(zohledňuje, jak je každý orgán odolný vůči radioaktivnímu záření)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T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T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4DA8EEB-B08E-DD60-D545-74733380C8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5999"/>
                <a:ext cx="9836590" cy="4187229"/>
              </a:xfrm>
              <a:blipFill>
                <a:blip r:embed="rId2"/>
                <a:stretch>
                  <a:fillRect l="-496" t="-1164" r="-4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hodiny&#10;&#10;Popis byl vytvořen automaticky">
            <a:extLst>
              <a:ext uri="{FF2B5EF4-FFF2-40B4-BE49-F238E27FC236}">
                <a16:creationId xmlns:a16="http://schemas.microsoft.com/office/drawing/2014/main" id="{E5CCF371-86B5-FC16-5D5A-229D99E6A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285" y="299047"/>
            <a:ext cx="2095500" cy="181927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23DC587-7883-D543-1C23-7F2D9EC5E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690" y="299047"/>
            <a:ext cx="2199124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02625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111</TotalTime>
  <Words>1111</Words>
  <Application>Microsoft Office PowerPoint</Application>
  <PresentationFormat>Širokoúhlá obrazovka</PresentationFormat>
  <Paragraphs>106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9" baseType="lpstr">
      <vt:lpstr>Calibri</vt:lpstr>
      <vt:lpstr>Cambria Math</vt:lpstr>
      <vt:lpstr>Franklin Gothic Book</vt:lpstr>
      <vt:lpstr>Oříznutí</vt:lpstr>
      <vt:lpstr>Přirozená radioaktivita</vt:lpstr>
      <vt:lpstr>Přirozená radioaktivita</vt:lpstr>
      <vt:lpstr>Přirozená radioaktivita</vt:lpstr>
      <vt:lpstr>Alfa záření</vt:lpstr>
      <vt:lpstr>Beta záření</vt:lpstr>
      <vt:lpstr>Beta záření</vt:lpstr>
      <vt:lpstr>Beta záření: Objev neutrina</vt:lpstr>
      <vt:lpstr>Gama záření</vt:lpstr>
      <vt:lpstr>Radiační dávky</vt:lpstr>
      <vt:lpstr>Rozpadové řady</vt:lpstr>
      <vt:lpstr>Prezentace aplikace PowerPoint</vt:lpstr>
      <vt:lpstr>Aktivita zářiče a rozpadový zákon</vt:lpstr>
      <vt:lpstr>Aktivita zářiče a rozpadový zákon</vt:lpstr>
      <vt:lpstr>Prezentace aplikace PowerPoint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Přirozená radioaktivita</dc:title>
  <dc:creator> </dc:creator>
  <cp:lastModifiedBy> </cp:lastModifiedBy>
  <cp:revision>5</cp:revision>
  <dcterms:created xsi:type="dcterms:W3CDTF">2022-06-30T22:02:48Z</dcterms:created>
  <dcterms:modified xsi:type="dcterms:W3CDTF">2022-08-02T18:39:00Z</dcterms:modified>
</cp:coreProperties>
</file>