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4" r:id="rId5"/>
    <p:sldId id="259" r:id="rId6"/>
    <p:sldId id="260" r:id="rId7"/>
    <p:sldId id="261" r:id="rId8"/>
    <p:sldId id="263" r:id="rId9"/>
    <p:sldId id="262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6" d="100"/>
          <a:sy n="106" d="100"/>
        </p:scale>
        <p:origin x="75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/>
              <a:t>Kliknutím můžete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BD7DD8D4-A516-4277-9D2B-1AB38CB18A8A}" type="datetimeFigureOut">
              <a:rPr lang="cs-CZ" smtClean="0"/>
              <a:t>02.08.2022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D3974A9E-4D9B-4707-93D2-CD6A7811A4AB}" type="slidenum">
              <a:rPr lang="cs-CZ" smtClean="0"/>
              <a:t>‹#›</a:t>
            </a:fld>
            <a:endParaRPr lang="cs-CZ"/>
          </a:p>
        </p:txBody>
      </p:sp>
      <p:grpSp>
        <p:nvGrpSpPr>
          <p:cNvPr id="7" name="Group 6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353985227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7DD8D4-A516-4277-9D2B-1AB38CB18A8A}" type="datetimeFigureOut">
              <a:rPr lang="cs-CZ" smtClean="0"/>
              <a:t>02.08.2022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974A9E-4D9B-4707-93D2-CD6A7811A4A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081731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7DD8D4-A516-4277-9D2B-1AB38CB18A8A}" type="datetimeFigureOut">
              <a:rPr lang="cs-CZ" smtClean="0"/>
              <a:t>02.08.2022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974A9E-4D9B-4707-93D2-CD6A7811A4A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03679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7DD8D4-A516-4277-9D2B-1AB38CB18A8A}" type="datetimeFigureOut">
              <a:rPr lang="cs-CZ" smtClean="0"/>
              <a:t>02.08.2022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974A9E-4D9B-4707-93D2-CD6A7811A4A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047137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Záhlaví oddílu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D7DD8D4-A516-4277-9D2B-1AB38CB18A8A}" type="datetimeFigureOut">
              <a:rPr lang="cs-CZ" smtClean="0"/>
              <a:t>02.08.2022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D3974A9E-4D9B-4707-93D2-CD6A7811A4AB}" type="slidenum">
              <a:rPr lang="cs-CZ" smtClean="0"/>
              <a:t>‹#›</a:t>
            </a:fld>
            <a:endParaRPr lang="cs-CZ"/>
          </a:p>
        </p:txBody>
      </p:sp>
      <p:sp>
        <p:nvSpPr>
          <p:cNvPr id="7" name="Freeform 6" title="Crop Mark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143144359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7DD8D4-A516-4277-9D2B-1AB38CB18A8A}" type="datetimeFigureOut">
              <a:rPr lang="cs-CZ" smtClean="0"/>
              <a:t>02.08.2022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974A9E-4D9B-4707-93D2-CD6A7811A4A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036048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7DD8D4-A516-4277-9D2B-1AB38CB18A8A}" type="datetimeFigureOut">
              <a:rPr lang="cs-CZ" smtClean="0"/>
              <a:t>02.08.2022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974A9E-4D9B-4707-93D2-CD6A7811A4A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230775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7DD8D4-A516-4277-9D2B-1AB38CB18A8A}" type="datetimeFigureOut">
              <a:rPr lang="cs-CZ" smtClean="0"/>
              <a:t>02.08.2022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974A9E-4D9B-4707-93D2-CD6A7811A4A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745099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7DD8D4-A516-4277-9D2B-1AB38CB18A8A}" type="datetimeFigureOut">
              <a:rPr lang="cs-CZ" smtClean="0"/>
              <a:t>02.08.2022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974A9E-4D9B-4707-93D2-CD6A7811A4A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790518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D7DD8D4-A516-4277-9D2B-1AB38CB18A8A}" type="datetimeFigureOut">
              <a:rPr lang="cs-CZ" smtClean="0"/>
              <a:t>02.08.2022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D3974A9E-4D9B-4707-93D2-CD6A7811A4AB}" type="slidenum">
              <a:rPr lang="cs-CZ" smtClean="0"/>
              <a:t>‹#›</a:t>
            </a:fld>
            <a:endParaRPr lang="cs-CZ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4604417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D7DD8D4-A516-4277-9D2B-1AB38CB18A8A}" type="datetimeFigureOut">
              <a:rPr lang="cs-CZ" smtClean="0"/>
              <a:t>02.08.2022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D3974A9E-4D9B-4707-93D2-CD6A7811A4AB}" type="slidenum">
              <a:rPr lang="cs-CZ" smtClean="0"/>
              <a:t>‹#›</a:t>
            </a:fld>
            <a:endParaRPr lang="cs-CZ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8588658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BD7DD8D4-A516-4277-9D2B-1AB38CB18A8A}" type="datetimeFigureOut">
              <a:rPr lang="cs-CZ" smtClean="0"/>
              <a:t>02.08.2022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D3974A9E-4D9B-4707-93D2-CD6A7811A4AB}" type="slidenum">
              <a:rPr lang="cs-CZ" smtClean="0"/>
              <a:t>‹#›</a:t>
            </a:fld>
            <a:endParaRPr lang="cs-CZ"/>
          </a:p>
        </p:txBody>
      </p:sp>
      <p:sp>
        <p:nvSpPr>
          <p:cNvPr id="9" name="Rectangle 8" title="Side bar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5057512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" orient="horz" pos="1368">
          <p15:clr>
            <a:srgbClr val="F26B43"/>
          </p15:clr>
        </p15:guide>
        <p15:guide id="4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6912">
          <p15:clr>
            <a:srgbClr val="F26B43"/>
          </p15:clr>
        </p15:guide>
        <p15:guide id="10" pos="936">
          <p15:clr>
            <a:srgbClr val="F26B43"/>
          </p15:clr>
        </p15:guide>
        <p15:guide id="11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gi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https://sk.alegsaonline.com/art/104141" TargetMode="External"/><Relationship Id="rId3" Type="http://schemas.openxmlformats.org/officeDocument/2006/relationships/hyperlink" Target="https://e-learning.vscht.cz/mod/page/view.php?id=13069" TargetMode="External"/><Relationship Id="rId7" Type="http://schemas.openxmlformats.org/officeDocument/2006/relationships/hyperlink" Target="http://chemie.gjn.cz/okruhy/5_5_1_Van_der_Waalsovy_interakce.html" TargetMode="External"/><Relationship Id="rId2" Type="http://schemas.openxmlformats.org/officeDocument/2006/relationships/hyperlink" Target="http://fyzika.jreichl.com/main.article/view/563-vzajemne-pusobeni-castic-potencialni-energie-castic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chemie.gjn.cz/okruhy/5_5_2_Vodikovy_mustek.html" TargetMode="External"/><Relationship Id="rId5" Type="http://schemas.openxmlformats.org/officeDocument/2006/relationships/hyperlink" Target="https://is.muni.cz/do/rect/el/estud/pedf/js18/obecna_chemie/web/pages/18-kovova-vazba.html" TargetMode="External"/><Relationship Id="rId10" Type="http://schemas.openxmlformats.org/officeDocument/2006/relationships/hyperlink" Target="http://artemis.osu.cz/mmfyz/am/am_6_5.htm" TargetMode="External"/><Relationship Id="rId4" Type="http://schemas.openxmlformats.org/officeDocument/2006/relationships/hyperlink" Target="https://cs.khanacademy.org/science/obecna-chemie/xefd2aace53b0e2de:molekuly-ionty-a-chemicke-vazby/xefd2aace53b0e2de:druhy-chemickych-vazeb/a/chemical-bonds-article" TargetMode="External"/><Relationship Id="rId9" Type="http://schemas.openxmlformats.org/officeDocument/2006/relationships/hyperlink" Target="http://edu.techmania.cz/cs/encyklopedie/fyzika/struktura-latek/pevne-latky/vazebne-sily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9B886B2C-FCC9-9F0F-C531-44B03A3C4A3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/>
              <a:t>Vazby mezi atomy</a:t>
            </a:r>
          </a:p>
        </p:txBody>
      </p:sp>
      <p:sp>
        <p:nvSpPr>
          <p:cNvPr id="3" name="Podnadpis 2">
            <a:extLst>
              <a:ext uri="{FF2B5EF4-FFF2-40B4-BE49-F238E27FC236}">
                <a16:creationId xmlns:a16="http://schemas.microsoft.com/office/drawing/2014/main" id="{F9A622E3-62D7-E09C-5873-6E68BA68728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 i="1"/>
              <a:t>Radek Jíša</a:t>
            </a:r>
          </a:p>
        </p:txBody>
      </p:sp>
    </p:spTree>
    <p:extLst>
      <p:ext uri="{BB962C8B-B14F-4D97-AF65-F5344CB8AC3E}">
        <p14:creationId xmlns:p14="http://schemas.microsoft.com/office/powerpoint/2010/main" val="42366675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5164C506-3BFF-B132-B708-3CBD22F7DB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Vazby mezi atomy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2F49287E-F7C6-70BB-ECBE-697A0237551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Podmínka rovnováhy</a:t>
            </a:r>
          </a:p>
          <a:p>
            <a:r>
              <a:rPr lang="cs-CZ" sz="1800" dirty="0">
                <a:latin typeface="Calibri" panose="020F0502020204030204" pitchFamily="34" charset="0"/>
                <a:cs typeface="Times New Roman" panose="02020603050405020304" pitchFamily="18" charset="0"/>
              </a:rPr>
              <a:t>Podmínka stability</a:t>
            </a:r>
          </a:p>
          <a:p>
            <a:r>
              <a:rPr lang="cs-CZ" sz="1800" dirty="0">
                <a:latin typeface="Calibri" panose="020F0502020204030204" pitchFamily="34" charset="0"/>
                <a:cs typeface="Times New Roman" panose="02020603050405020304" pitchFamily="18" charset="0"/>
              </a:rPr>
              <a:t>Vazebné síly</a:t>
            </a:r>
          </a:p>
          <a:p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Délka vazby </a:t>
            </a:r>
          </a:p>
          <a:p>
            <a:r>
              <a:rPr lang="cs-CZ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tomy mají tendenci zaujímat stavy s co nejmenší energií a stabilitou – valenční vrstva plně zaplněná elektrony</a:t>
            </a:r>
            <a:endParaRPr lang="cs-CZ" sz="1800" dirty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2C9642DE-CD82-8F5F-D661-0ED5D834EE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2190" y="420232"/>
            <a:ext cx="4332804" cy="324642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785539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56269800-4AA9-FECB-2403-BE915F7A1B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Vazby mezi atomy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A36DDC51-620F-ABF3-C321-10F72AD67CE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sz="1800" dirty="0">
                <a:latin typeface="Calibri" panose="020F0502020204030204" pitchFamily="34" charset="0"/>
                <a:cs typeface="Calibri" panose="020F0502020204030204" pitchFamily="34" charset="0"/>
              </a:rPr>
              <a:t>Iontová vazba: </a:t>
            </a:r>
          </a:p>
          <a:p>
            <a:pPr marL="0" indent="0">
              <a:buNone/>
            </a:pPr>
            <a:r>
              <a:rPr lang="cs-CZ" sz="1800" dirty="0">
                <a:latin typeface="Calibri" panose="020F0502020204030204" pitchFamily="34" charset="0"/>
                <a:cs typeface="Calibri" panose="020F0502020204030204" pitchFamily="34" charset="0"/>
              </a:rPr>
              <a:t>– 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atom ztratí (kation) nebo získá elektron (anion)</a:t>
            </a:r>
          </a:p>
          <a:p>
            <a:pPr marL="0" indent="0">
              <a:buNone/>
            </a:pPr>
            <a:r>
              <a:rPr lang="cs-CZ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 vzniká m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ezi opačně nabitými ionty </a:t>
            </a:r>
          </a:p>
          <a:p>
            <a:pPr marL="0" indent="0">
              <a:buNone/>
            </a:pPr>
            <a:r>
              <a:rPr lang="cs-CZ" sz="1800" dirty="0">
                <a:latin typeface="Calibri" panose="020F0502020204030204" pitchFamily="34" charset="0"/>
                <a:cs typeface="Times New Roman" panose="02020603050405020304" pitchFamily="18" charset="0"/>
              </a:rPr>
              <a:t>– 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jeden atom elektron ztratí a druhý atom ten samý elektron přijme – přesun elektronu</a:t>
            </a:r>
          </a:p>
        </p:txBody>
      </p:sp>
      <p:pic>
        <p:nvPicPr>
          <p:cNvPr id="6" name="Obrázek 5">
            <a:extLst>
              <a:ext uri="{FF2B5EF4-FFF2-40B4-BE49-F238E27FC236}">
                <a16:creationId xmlns:a16="http://schemas.microsoft.com/office/drawing/2014/main" id="{51E8D6C6-3B2B-4227-6CD0-485004371E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2618" y="4076700"/>
            <a:ext cx="8959163" cy="19710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32463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CEE43130-0DA2-2437-D600-6A92D9BD47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Vazby mezi atomy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7E03B315-1303-FF0A-1D76-4DA2A72726A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71600" y="2313161"/>
            <a:ext cx="9601200" cy="3581400"/>
          </a:xfrm>
        </p:spPr>
        <p:txBody>
          <a:bodyPr/>
          <a:lstStyle/>
          <a:p>
            <a:r>
              <a:rPr lang="cs-CZ" sz="1800" dirty="0">
                <a:latin typeface="Calibri" panose="020F0502020204030204" pitchFamily="34" charset="0"/>
                <a:cs typeface="Calibri" panose="020F0502020204030204" pitchFamily="34" charset="0"/>
              </a:rPr>
              <a:t>Kovalentní vazba:</a:t>
            </a:r>
          </a:p>
          <a:p>
            <a:pPr marL="0" indent="0">
              <a:buNone/>
            </a:pPr>
            <a:r>
              <a:rPr lang="cs-CZ" sz="1800" dirty="0">
                <a:latin typeface="Calibri" panose="020F0502020204030204" pitchFamily="34" charset="0"/>
                <a:cs typeface="Calibri" panose="020F0502020204030204" pitchFamily="34" charset="0"/>
              </a:rPr>
              <a:t>– atomy sdílejí 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elektrony</a:t>
            </a:r>
          </a:p>
          <a:p>
            <a:pPr marL="0" indent="0">
              <a:buNone/>
            </a:pPr>
            <a:r>
              <a:rPr lang="cs-CZ" sz="1800" dirty="0">
                <a:latin typeface="Calibri" panose="020F0502020204030204" pitchFamily="34" charset="0"/>
                <a:cs typeface="Times New Roman" panose="02020603050405020304" pitchFamily="18" charset="0"/>
              </a:rPr>
              <a:t>– 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elektronegativita – elektrony blíže k atomu s větší elektronegativitou</a:t>
            </a:r>
          </a:p>
          <a:p>
            <a:pPr marL="0" indent="0">
              <a:buNone/>
            </a:pPr>
            <a:r>
              <a:rPr lang="cs-CZ" sz="1800" dirty="0">
                <a:latin typeface="Calibri" panose="020F0502020204030204" pitchFamily="34" charset="0"/>
                <a:cs typeface="Times New Roman" panose="02020603050405020304" pitchFamily="18" charset="0"/>
              </a:rPr>
              <a:t>– 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polární (velký rozdíl elektronegativit) nebo nepolární (přibližně stejné elektronegativity)</a:t>
            </a:r>
            <a:endParaRPr lang="cs-CZ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cs-CZ" sz="1800" dirty="0">
                <a:latin typeface="Calibri" panose="020F0502020204030204" pitchFamily="34" charset="0"/>
                <a:cs typeface="Times New Roman" panose="02020603050405020304" pitchFamily="18" charset="0"/>
              </a:rPr>
              <a:t>– parciální náboje</a:t>
            </a:r>
            <a:endParaRPr lang="cs-CZ" sz="1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cs-CZ" dirty="0"/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19C6E908-466F-5797-C148-76E8F2D05A2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6858" y="4201910"/>
            <a:ext cx="7739182" cy="2169465"/>
          </a:xfrm>
          <a:prstGeom prst="rect">
            <a:avLst/>
          </a:prstGeom>
          <a:solidFill>
            <a:schemeClr val="bg1"/>
          </a:solidFill>
          <a:ln>
            <a:noFill/>
          </a:ln>
        </p:spPr>
      </p:pic>
      <p:pic>
        <p:nvPicPr>
          <p:cNvPr id="6" name="Obrázek 5">
            <a:extLst>
              <a:ext uri="{FF2B5EF4-FFF2-40B4-BE49-F238E27FC236}">
                <a16:creationId xmlns:a16="http://schemas.microsoft.com/office/drawing/2014/main" id="{031CC431-4E1D-FF0D-3E51-923014B3006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0290" y="220716"/>
            <a:ext cx="5785750" cy="2757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04218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D1AF83EE-8F5A-5BD6-D33A-F523EF204A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Vazby mezi atomy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C802931C-E3F8-1707-7A28-4D9771AD24F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sz="1800" dirty="0">
                <a:latin typeface="Calibri" panose="020F0502020204030204" pitchFamily="34" charset="0"/>
                <a:cs typeface="Calibri" panose="020F0502020204030204" pitchFamily="34" charset="0"/>
              </a:rPr>
              <a:t>Kovová vazba:</a:t>
            </a:r>
          </a:p>
          <a:p>
            <a:pPr marL="0" indent="0">
              <a:buNone/>
            </a:pPr>
            <a:r>
              <a:rPr lang="cs-CZ" sz="1800" dirty="0">
                <a:latin typeface="Calibri" panose="020F0502020204030204" pitchFamily="34" charset="0"/>
                <a:cs typeface="Calibri" panose="020F0502020204030204" pitchFamily="34" charset="0"/>
              </a:rPr>
              <a:t>– 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jádra atomů jsou pevně ukotvená v mřížce a mezi nimi se volně pohybují volné elektrony</a:t>
            </a:r>
            <a:endParaRPr lang="cs-CZ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lang="cs-CZ" sz="1800" dirty="0">
                <a:latin typeface="Calibri" panose="020F0502020204030204" pitchFamily="34" charset="0"/>
                <a:cs typeface="Calibri" panose="020F0502020204030204" pitchFamily="34" charset="0"/>
              </a:rPr>
              <a:t>– 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elektronový plyn</a:t>
            </a:r>
            <a:r>
              <a:rPr lang="cs-CZ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– 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dobrá tepelná a elektrická vodivost</a:t>
            </a:r>
          </a:p>
          <a:p>
            <a:r>
              <a:rPr lang="cs-CZ" sz="1800" dirty="0">
                <a:latin typeface="Calibri" panose="020F0502020204030204" pitchFamily="34" charset="0"/>
                <a:cs typeface="Times New Roman" panose="02020603050405020304" pitchFamily="18" charset="0"/>
              </a:rPr>
              <a:t>Vodíková vazba (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vodíkový můstek)</a:t>
            </a:r>
            <a:r>
              <a:rPr lang="cs-CZ" sz="1800" dirty="0">
                <a:latin typeface="Calibri" panose="020F0502020204030204" pitchFamily="34" charset="0"/>
                <a:cs typeface="Times New Roman" panose="02020603050405020304" pitchFamily="18" charset="0"/>
              </a:rPr>
              <a:t>: </a:t>
            </a:r>
          </a:p>
          <a:p>
            <a:pPr marL="0" indent="0">
              <a:buNone/>
            </a:pPr>
            <a:r>
              <a:rPr lang="cs-CZ" sz="1800" dirty="0">
                <a:latin typeface="Calibri" panose="020F0502020204030204" pitchFamily="34" charset="0"/>
                <a:cs typeface="Times New Roman" panose="02020603050405020304" pitchFamily="18" charset="0"/>
              </a:rPr>
              <a:t>– 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kladný parciální náboj vodíku jedné molekuly vody je přitahován k zápornému parciálnímu náboji kyslíku druhé molekuly</a:t>
            </a:r>
          </a:p>
          <a:p>
            <a:pPr marL="0" indent="0">
              <a:buNone/>
            </a:pPr>
            <a:r>
              <a:rPr lang="cs-CZ" sz="1800" dirty="0">
                <a:latin typeface="Calibri" panose="020F0502020204030204" pitchFamily="34" charset="0"/>
                <a:cs typeface="Times New Roman" panose="02020603050405020304" pitchFamily="18" charset="0"/>
              </a:rPr>
              <a:t>– 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slabší než kovalentní</a:t>
            </a:r>
            <a:endParaRPr lang="cs-CZ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cs-CZ" sz="1800" dirty="0">
                <a:latin typeface="Calibri" panose="020F0502020204030204" pitchFamily="34" charset="0"/>
                <a:cs typeface="Times New Roman" panose="02020603050405020304" pitchFamily="18" charset="0"/>
              </a:rPr>
              <a:t>– 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 vody výrazně zvyšuje teplotu tání a varu </a:t>
            </a:r>
            <a:endParaRPr lang="cs-CZ" sz="18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73222560-E5BA-793B-0718-8FE5A180EE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4286" y="116190"/>
            <a:ext cx="2447856" cy="262512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Obrázek 4">
            <a:extLst>
              <a:ext uri="{FF2B5EF4-FFF2-40B4-BE49-F238E27FC236}">
                <a16:creationId xmlns:a16="http://schemas.microsoft.com/office/drawing/2014/main" id="{E539877B-1B87-1591-97EC-6C169C5FB05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2014" y="4324861"/>
            <a:ext cx="4930128" cy="2112912"/>
          </a:xfrm>
          <a:prstGeom prst="rect">
            <a:avLst/>
          </a:prstGeom>
          <a:solidFill>
            <a:schemeClr val="bg1"/>
          </a:solidFill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723509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0520105B-7E09-91E0-DB2B-9EF25A6530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Vazby mezi atomy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1F6C92BD-788B-34FD-24B3-06916D52378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nl-NL" sz="1800" dirty="0">
                <a:latin typeface="Calibri" panose="020F0502020204030204" pitchFamily="34" charset="0"/>
                <a:cs typeface="Calibri" panose="020F0502020204030204" pitchFamily="34" charset="0"/>
              </a:rPr>
              <a:t>Van der Waalsovy síly</a:t>
            </a:r>
            <a:r>
              <a:rPr lang="cs-CZ" sz="1800" dirty="0">
                <a:latin typeface="Calibri" panose="020F0502020204030204" pitchFamily="34" charset="0"/>
                <a:cs typeface="Calibri" panose="020F0502020204030204" pitchFamily="34" charset="0"/>
              </a:rPr>
              <a:t>:</a:t>
            </a:r>
          </a:p>
          <a:p>
            <a:pPr marL="0" indent="0">
              <a:buNone/>
            </a:pPr>
            <a:r>
              <a:rPr lang="cs-CZ" sz="1800" dirty="0">
                <a:latin typeface="Calibri" panose="020F0502020204030204" pitchFamily="34" charset="0"/>
                <a:cs typeface="Calibri" panose="020F0502020204030204" pitchFamily="34" charset="0"/>
              </a:rPr>
              <a:t>– 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kladně nabitá část dipólu odpovídá kladnému parciálnímu náboji a naopak</a:t>
            </a:r>
            <a:endParaRPr lang="cs-CZ" sz="1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lang="cs-CZ" sz="1800" dirty="0">
                <a:latin typeface="Calibri" panose="020F0502020204030204" pitchFamily="34" charset="0"/>
                <a:cs typeface="Times New Roman" panose="02020603050405020304" pitchFamily="18" charset="0"/>
              </a:rPr>
              <a:t>– i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nterakce dipól-dipól</a:t>
            </a:r>
          </a:p>
          <a:p>
            <a:pPr marL="0" indent="0">
              <a:buNone/>
            </a:pPr>
            <a:r>
              <a:rPr lang="cs-CZ" sz="1800" dirty="0">
                <a:latin typeface="Calibri" panose="020F0502020204030204" pitchFamily="34" charset="0"/>
                <a:cs typeface="Calibri" panose="020F0502020204030204" pitchFamily="34" charset="0"/>
              </a:rPr>
              <a:t>– </a:t>
            </a:r>
            <a:r>
              <a:rPr lang="cs-CZ" sz="1800" dirty="0">
                <a:latin typeface="Calibri" panose="020F0502020204030204" pitchFamily="34" charset="0"/>
                <a:cs typeface="Times New Roman" panose="02020603050405020304" pitchFamily="18" charset="0"/>
              </a:rPr>
              <a:t>i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nterakce dipól-ion</a:t>
            </a:r>
            <a:endParaRPr lang="cs-CZ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lang="cs-CZ" sz="1800" dirty="0">
                <a:latin typeface="Calibri" panose="020F0502020204030204" pitchFamily="34" charset="0"/>
                <a:cs typeface="Calibri" panose="020F0502020204030204" pitchFamily="34" charset="0"/>
              </a:rPr>
              <a:t>– </a:t>
            </a:r>
            <a:r>
              <a:rPr lang="cs-CZ" sz="1800" dirty="0">
                <a:latin typeface="Calibri" panose="020F0502020204030204" pitchFamily="34" charset="0"/>
                <a:cs typeface="Times New Roman" panose="02020603050405020304" pitchFamily="18" charset="0"/>
              </a:rPr>
              <a:t>i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nterakce dipól-indukovaný dipól</a:t>
            </a:r>
          </a:p>
          <a:p>
            <a:pPr marL="0" indent="0">
              <a:buNone/>
            </a:pPr>
            <a:r>
              <a:rPr lang="cs-CZ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 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Londonovy disperzní síly</a:t>
            </a:r>
            <a:endParaRPr lang="cs-CZ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cs-CZ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cs-CZ" sz="18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7BFBDB96-459C-2CBC-E172-52CC54D0E7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7326" y="685800"/>
            <a:ext cx="4563074" cy="1907242"/>
          </a:xfrm>
          <a:prstGeom prst="rect">
            <a:avLst/>
          </a:prstGeom>
          <a:solidFill>
            <a:schemeClr val="bg1"/>
          </a:solidFill>
          <a:ln>
            <a:noFill/>
          </a:ln>
        </p:spPr>
      </p:pic>
      <p:pic>
        <p:nvPicPr>
          <p:cNvPr id="5" name="Obrázek 4" descr="Obsah obrázku plazi, ještěrka, interiér&#10;&#10;Popis byl vytvořen automaticky">
            <a:extLst>
              <a:ext uri="{FF2B5EF4-FFF2-40B4-BE49-F238E27FC236}">
                <a16:creationId xmlns:a16="http://schemas.microsoft.com/office/drawing/2014/main" id="{D50CE2E0-BB6B-77A1-D894-CA0C1152FE9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77300" y="3553486"/>
            <a:ext cx="2095500" cy="2686050"/>
          </a:xfrm>
          <a:prstGeom prst="rect">
            <a:avLst/>
          </a:prstGeom>
        </p:spPr>
      </p:pic>
      <p:pic>
        <p:nvPicPr>
          <p:cNvPr id="7" name="Obrázek 6">
            <a:extLst>
              <a:ext uri="{FF2B5EF4-FFF2-40B4-BE49-F238E27FC236}">
                <a16:creationId xmlns:a16="http://schemas.microsoft.com/office/drawing/2014/main" id="{C027C7D7-0C7C-24EF-FE3E-37D71F868BE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0871" y="4357288"/>
            <a:ext cx="4572000" cy="2333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79872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9EEA9F85-1152-EB0E-D1FA-C607968DF1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/>
          <a:p>
            <a:r>
              <a:rPr lang="cs-CZ" dirty="0"/>
              <a:t>Vazby mezi atomy: Molekulová spektra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Zástupný obsah 2">
                <a:extLst>
                  <a:ext uri="{FF2B5EF4-FFF2-40B4-BE49-F238E27FC236}">
                    <a16:creationId xmlns:a16="http://schemas.microsoft.com/office/drawing/2014/main" id="{EE70608F-8CD7-FB12-53FE-38FF13195F1F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r>
                  <a:rPr lang="cs-CZ" sz="1800" dirty="0"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</a:t>
                </a:r>
                <a:r>
                  <a:rPr lang="cs-CZ" sz="18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elková energie molekuly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sz="1800" i="1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𝐸</m:t>
                      </m:r>
                      <m:r>
                        <a:rPr lang="cs-CZ" sz="180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sSub>
                        <m:sSubPr>
                          <m:ctrlPr>
                            <a:rPr lang="cs-CZ" sz="1800" i="1">
                              <a:effectLst/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cs-CZ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𝐸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cs-CZ" sz="1800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e</m:t>
                          </m:r>
                        </m:sub>
                      </m:sSub>
                      <m:r>
                        <a:rPr lang="cs-CZ" sz="180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+</m:t>
                      </m:r>
                      <m:sSub>
                        <m:sSubPr>
                          <m:ctrlPr>
                            <a:rPr lang="cs-CZ" sz="1800" i="1">
                              <a:effectLst/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cs-CZ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𝐸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cs-CZ" sz="1800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v</m:t>
                          </m:r>
                        </m:sub>
                      </m:sSub>
                      <m:r>
                        <a:rPr lang="cs-CZ" sz="180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+</m:t>
                      </m:r>
                      <m:sSub>
                        <m:sSubPr>
                          <m:ctrlPr>
                            <a:rPr lang="cs-CZ" sz="1800" i="1">
                              <a:effectLst/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cs-CZ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𝐸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cs-CZ" sz="1800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r</m:t>
                          </m:r>
                        </m:sub>
                      </m:sSub>
                    </m:oMath>
                  </m:oMathPara>
                </a14:m>
                <a:endParaRPr lang="cs-CZ" sz="1800" dirty="0">
                  <a:latin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indent="0">
                  <a:buNone/>
                </a:pPr>
                <a:r>
                  <a:rPr lang="cs-CZ" sz="18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kde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sz="1800" i="1">
                            <a:effectLst/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cs-CZ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𝐸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cs-CZ" sz="180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e</m:t>
                        </m:r>
                      </m:sub>
                    </m:sSub>
                  </m:oMath>
                </a14:m>
                <a:r>
                  <a:rPr lang="cs-CZ" sz="18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je energie elektronového systému,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sz="1800" i="1">
                            <a:effectLst/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cs-CZ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𝐸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cs-CZ" sz="180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v</m:t>
                        </m:r>
                      </m:sub>
                    </m:sSub>
                  </m:oMath>
                </a14:m>
                <a:r>
                  <a:rPr lang="cs-CZ" sz="18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je vibrační energie molekuly a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sz="1800" i="1">
                            <a:effectLst/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cs-CZ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𝐸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cs-CZ" sz="180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r</m:t>
                        </m:r>
                      </m:sub>
                    </m:sSub>
                  </m:oMath>
                </a14:m>
                <a:r>
                  <a:rPr lang="cs-CZ" sz="18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je rotační energie molekuly</a:t>
                </a:r>
              </a:p>
              <a:p>
                <a:r>
                  <a:rPr lang="cs-CZ" sz="18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Vibrační i rotační energie mají určité dovolené energetické hladiny</a:t>
                </a:r>
                <a:r>
                  <a:rPr lang="cs-CZ" sz="1800" dirty="0"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– kvantovány</a:t>
                </a:r>
              </a:p>
            </p:txBody>
          </p:sp>
        </mc:Choice>
        <mc:Fallback xmlns="">
          <p:sp>
            <p:nvSpPr>
              <p:cNvPr id="3" name="Zástupný obsah 2">
                <a:extLst>
                  <a:ext uri="{FF2B5EF4-FFF2-40B4-BE49-F238E27FC236}">
                    <a16:creationId xmlns:a16="http://schemas.microsoft.com/office/drawing/2014/main" id="{EE70608F-8CD7-FB12-53FE-38FF13195F1F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508" t="-1361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0230690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1BA32D9F-6970-0F62-904A-F6F6053617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Vazby mezi atomy: Molekulová spektra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Zástupný obsah 2">
                <a:extLst>
                  <a:ext uri="{FF2B5EF4-FFF2-40B4-BE49-F238E27FC236}">
                    <a16:creationId xmlns:a16="http://schemas.microsoft.com/office/drawing/2014/main" id="{2B22F01E-92D2-807B-255A-0989D0AC1E80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cs-CZ" sz="18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Přibližně platí 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sz="1800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∆</m:t>
                      </m:r>
                      <m:sSub>
                        <m:sSubPr>
                          <m:ctrlPr>
                            <a:rPr lang="cs-CZ" sz="1800" i="1">
                              <a:effectLst/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cs-CZ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𝐸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cs-CZ" sz="1800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e</m:t>
                          </m:r>
                        </m:sub>
                      </m:sSub>
                      <m:r>
                        <a:rPr lang="cs-CZ" sz="180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≫∆</m:t>
                      </m:r>
                      <m:sSub>
                        <m:sSubPr>
                          <m:ctrlPr>
                            <a:rPr lang="cs-CZ" sz="1800" i="1">
                              <a:effectLst/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cs-CZ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𝐸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cs-CZ" sz="1800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v</m:t>
                          </m:r>
                        </m:sub>
                      </m:sSub>
                      <m:r>
                        <a:rPr lang="cs-CZ" sz="180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≫∆</m:t>
                      </m:r>
                      <m:sSub>
                        <m:sSubPr>
                          <m:ctrlPr>
                            <a:rPr lang="cs-CZ" sz="1800" i="1">
                              <a:effectLst/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cs-CZ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𝐸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cs-CZ" sz="1800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r</m:t>
                          </m:r>
                        </m:sub>
                      </m:sSub>
                    </m:oMath>
                  </m:oMathPara>
                </a14:m>
                <a:endParaRPr lang="cs-CZ" sz="1800" dirty="0">
                  <a:latin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indent="0">
                  <a:buNone/>
                </a:pPr>
                <a:r>
                  <a:rPr lang="cs-CZ" sz="18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kde </a:t>
                </a:r>
                <a14:m>
                  <m:oMath xmlns:m="http://schemas.openxmlformats.org/officeDocument/2006/math">
                    <m:r>
                      <a:rPr lang="cs-CZ" sz="180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∆</m:t>
                    </m:r>
                    <m:sSub>
                      <m:sSubPr>
                        <m:ctrlPr>
                          <a:rPr lang="cs-CZ" sz="1800" i="1">
                            <a:effectLst/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cs-CZ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𝐸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cs-CZ" sz="180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e</m:t>
                        </m:r>
                      </m:sub>
                    </m:sSub>
                  </m:oMath>
                </a14:m>
                <a:r>
                  <a:rPr lang="cs-CZ" sz="18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je vzdálenost dvou sousedních čar elektronového spektra, </a:t>
                </a:r>
                <a14:m>
                  <m:oMath xmlns:m="http://schemas.openxmlformats.org/officeDocument/2006/math">
                    <m:r>
                      <a:rPr lang="cs-CZ" sz="180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∆</m:t>
                    </m:r>
                    <m:sSub>
                      <m:sSubPr>
                        <m:ctrlPr>
                          <a:rPr lang="cs-CZ" sz="1800" i="1">
                            <a:effectLst/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cs-CZ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𝐸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cs-CZ" sz="180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v</m:t>
                        </m:r>
                      </m:sub>
                    </m:sSub>
                  </m:oMath>
                </a14:m>
                <a:r>
                  <a:rPr lang="cs-CZ" sz="18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je vzdálenost dvou sousedních čar vibračního spektra a </a:t>
                </a:r>
                <a14:m>
                  <m:oMath xmlns:m="http://schemas.openxmlformats.org/officeDocument/2006/math">
                    <m:r>
                      <a:rPr lang="cs-CZ" sz="180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∆</m:t>
                    </m:r>
                    <m:sSub>
                      <m:sSubPr>
                        <m:ctrlPr>
                          <a:rPr lang="cs-CZ" sz="1800" i="1">
                            <a:effectLst/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cs-CZ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𝐸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cs-CZ" sz="180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r</m:t>
                        </m:r>
                      </m:sub>
                    </m:sSub>
                  </m:oMath>
                </a14:m>
                <a:r>
                  <a:rPr lang="cs-CZ" sz="18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je vzdálenost dvou sousedních čar rotačního spektra</a:t>
                </a:r>
              </a:p>
              <a:p>
                <a:r>
                  <a:rPr lang="cs-CZ" sz="18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Elektronové hladiny se rozpadají mezi blízké vibrační hladiny, které se rozpadají na blízké rotační hladiny – pásové spektrum </a:t>
                </a:r>
                <a:endParaRPr lang="cs-CZ" sz="1800" dirty="0"/>
              </a:p>
              <a:p>
                <a:endParaRPr lang="cs-CZ" dirty="0"/>
              </a:p>
            </p:txBody>
          </p:sp>
        </mc:Choice>
        <mc:Fallback xmlns="">
          <p:sp>
            <p:nvSpPr>
              <p:cNvPr id="3" name="Zástupný obsah 2">
                <a:extLst>
                  <a:ext uri="{FF2B5EF4-FFF2-40B4-BE49-F238E27FC236}">
                    <a16:creationId xmlns:a16="http://schemas.microsoft.com/office/drawing/2014/main" id="{2B22F01E-92D2-807B-255A-0989D0AC1E80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508" t="-1361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Obrázek 4">
            <a:extLst>
              <a:ext uri="{FF2B5EF4-FFF2-40B4-BE49-F238E27FC236}">
                <a16:creationId xmlns:a16="http://schemas.microsoft.com/office/drawing/2014/main" id="{4A432356-30C5-65C4-8788-8FAF54D047B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91" t="4154" r="5008" b="2673"/>
          <a:stretch/>
        </p:blipFill>
        <p:spPr bwMode="auto">
          <a:xfrm>
            <a:off x="4524469" y="4032667"/>
            <a:ext cx="3295461" cy="282533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5374723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62019D88-C6DF-6FAB-9412-963EF242F5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Obrázky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F1474542-7D05-4E24-EB00-5B6F846F9EB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cs-CZ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2"/>
              </a:rPr>
              <a:t>http://fyzika.jreichl.com/main.article/view/563-vzajemne-pusobeni-castic-potencialni-energie-castic</a:t>
            </a:r>
            <a:endParaRPr lang="cs-CZ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cs-CZ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3"/>
              </a:rPr>
              <a:t>https://e-learning.vscht.cz/mod/page/view.php?id=13069</a:t>
            </a:r>
            <a:endParaRPr lang="cs-CZ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cs-CZ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4"/>
              </a:rPr>
              <a:t>https://cs.khanacademy.org/science/obecna-chemie/xefd2aace53b0e2de:molekuly-ionty-a-chemicke-vazby/xefd2aace53b0e2de:druhy-chemickych-vazeb/a/chemical-bonds-article</a:t>
            </a:r>
            <a:endParaRPr lang="cs-CZ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cs-CZ" sz="1200" dirty="0">
                <a:solidFill>
                  <a:srgbClr val="44546A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5"/>
              </a:rPr>
              <a:t>https://is.muni.cz/do/rect/el/estud/pedf/js18/obecna_chemie/web/pages/18-kovova-vazba.html</a:t>
            </a:r>
            <a:endParaRPr lang="cs-CZ" sz="1200" dirty="0">
              <a:solidFill>
                <a:srgbClr val="44546A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cs-CZ" sz="1200" dirty="0">
                <a:solidFill>
                  <a:srgbClr val="44546A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6"/>
              </a:rPr>
              <a:t>http://chemie.gjn.cz/okruhy/5_5_2_Vodikovy_mustek.html</a:t>
            </a:r>
            <a:endParaRPr lang="cs-CZ" sz="1200" dirty="0">
              <a:solidFill>
                <a:srgbClr val="44546A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cs-CZ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7"/>
              </a:rPr>
              <a:t>http://chemie.gjn.cz/okruhy/5_5_1_Van_der_Waalsovy_interakce.html</a:t>
            </a:r>
            <a:endParaRPr lang="cs-CZ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cs-CZ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8"/>
              </a:rPr>
              <a:t>https://sk.alegsaonline.com/art/104141</a:t>
            </a:r>
            <a:endParaRPr lang="cs-CZ" sz="1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cs-CZ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9"/>
              </a:rPr>
              <a:t>http://edu.techmania.cz/cs/encyklopedie/fyzika/struktura-latek/pevne-latky/vazebne-sily</a:t>
            </a:r>
            <a:endParaRPr lang="cs-CZ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cs-CZ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10"/>
              </a:rPr>
              <a:t>http://artemis.osu.cz/mmfyz/am/am_6_5.htm</a:t>
            </a:r>
            <a:endParaRPr lang="cs-CZ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cs-CZ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cs-CZ" sz="1200" dirty="0"/>
          </a:p>
        </p:txBody>
      </p:sp>
    </p:spTree>
    <p:extLst>
      <p:ext uri="{BB962C8B-B14F-4D97-AF65-F5344CB8AC3E}">
        <p14:creationId xmlns:p14="http://schemas.microsoft.com/office/powerpoint/2010/main" val="1022194613"/>
      </p:ext>
    </p:extLst>
  </p:cSld>
  <p:clrMapOvr>
    <a:masterClrMapping/>
  </p:clrMapOvr>
</p:sld>
</file>

<file path=ppt/theme/theme1.xml><?xml version="1.0" encoding="utf-8"?>
<a:theme xmlns:a="http://schemas.openxmlformats.org/drawingml/2006/main" name="Oříznutí">
  <a:themeElements>
    <a:clrScheme name="Oříznutí">
      <a:dk1>
        <a:sysClr val="windowText" lastClr="000000"/>
      </a:dk1>
      <a:lt1>
        <a:sysClr val="window" lastClr="FFFF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Oříznutí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říznutí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Oříznutí</Template>
  <TotalTime>33</TotalTime>
  <Words>491</Words>
  <Application>Microsoft Office PowerPoint</Application>
  <PresentationFormat>Širokoúhlá obrazovka</PresentationFormat>
  <Paragraphs>54</Paragraphs>
  <Slides>9</Slides>
  <Notes>0</Notes>
  <HiddenSlides>0</HiddenSlides>
  <MMClips>0</MMClips>
  <ScaleCrop>false</ScaleCrop>
  <HeadingPairs>
    <vt:vector size="6" baseType="variant">
      <vt:variant>
        <vt:lpstr>Použitá písma</vt:lpstr>
      </vt:variant>
      <vt:variant>
        <vt:i4>3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9</vt:i4>
      </vt:variant>
    </vt:vector>
  </HeadingPairs>
  <TitlesOfParts>
    <vt:vector size="13" baseType="lpstr">
      <vt:lpstr>Calibri</vt:lpstr>
      <vt:lpstr>Cambria Math</vt:lpstr>
      <vt:lpstr>Franklin Gothic Book</vt:lpstr>
      <vt:lpstr>Oříznutí</vt:lpstr>
      <vt:lpstr>Vazby mezi atomy</vt:lpstr>
      <vt:lpstr>Vazby mezi atomy</vt:lpstr>
      <vt:lpstr>Vazby mezi atomy</vt:lpstr>
      <vt:lpstr>Vazby mezi atomy</vt:lpstr>
      <vt:lpstr>Vazby mezi atomy</vt:lpstr>
      <vt:lpstr>Vazby mezi atomy</vt:lpstr>
      <vt:lpstr>Vazby mezi atomy: Molekulová spektra</vt:lpstr>
      <vt:lpstr>Vazby mezi atomy: Molekulová spektra</vt:lpstr>
      <vt:lpstr>Obrázky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Vazby mezi atomy</dc:title>
  <dc:creator> </dc:creator>
  <cp:lastModifiedBy> </cp:lastModifiedBy>
  <cp:revision>6</cp:revision>
  <dcterms:created xsi:type="dcterms:W3CDTF">2022-06-30T22:02:22Z</dcterms:created>
  <dcterms:modified xsi:type="dcterms:W3CDTF">2022-08-02T18:21:42Z</dcterms:modified>
</cp:coreProperties>
</file>