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216831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88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207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6841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347692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2087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462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8594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0303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07038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47950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8D04F2A-77F9-41F7-B730-FA7037704D88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E7B29606-C500-4D3B-9645-079E938554A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53932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ldebaran.cz/bulletin/2016_32_ryd.php" TargetMode="External"/><Relationship Id="rId7" Type="http://schemas.openxmlformats.org/officeDocument/2006/relationships/hyperlink" Target="https://www.cez.cz/edee/content/microsites/rtg/k21.htm" TargetMode="External"/><Relationship Id="rId2" Type="http://schemas.openxmlformats.org/officeDocument/2006/relationships/hyperlink" Target="https://www.physics.muni.cz/astroulohy/node6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ez.cz/edee/content/microsites/rtg/k31.htm" TargetMode="External"/><Relationship Id="rId5" Type="http://schemas.openxmlformats.org/officeDocument/2006/relationships/hyperlink" Target="http://edu.techmania.cz/cs/encyklopedie/fyzika/kvanta/rentgenove-zareni" TargetMode="External"/><Relationship Id="rId4" Type="http://schemas.openxmlformats.org/officeDocument/2006/relationships/hyperlink" Target="https://cs.wikipedia.org/wiki/Fraunhoferovy_%C4%8D%C3%A1r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21F9D9-6D04-C232-9E00-74198CF58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1846906"/>
            <a:ext cx="8361229" cy="2172833"/>
          </a:xfrm>
        </p:spPr>
        <p:txBody>
          <a:bodyPr/>
          <a:lstStyle/>
          <a:p>
            <a:r>
              <a:rPr lang="cs-CZ" dirty="0"/>
              <a:t>Atomová spektra a rentgenové záření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B331964-A011-F6D5-3733-4D52DA0523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4019739"/>
            <a:ext cx="6831673" cy="1022777"/>
          </a:xfrm>
        </p:spPr>
        <p:txBody>
          <a:bodyPr/>
          <a:lstStyle/>
          <a:p>
            <a:r>
              <a:rPr lang="cs-CZ" i="1" dirty="0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1776387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42776F8-9839-97E5-3349-149C3405F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Atomová spektra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2408F5C-44D4-636B-3C3F-387C48CAE7E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19. století – zahřáté páry různých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látek vyzařují záření, které není spojité, ale diskrétní 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1853 –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Anders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Angström (1814 – 1874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nalezl čtyři spektrální čáry atomu vodíku ve viditelném spektru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pektrální čáry vodíku tvoří skupiny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zvané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série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1885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Johann Jakob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Balmer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(1825 - 1898) pro vlnové délky spektrálních čar vodíku našel vztah (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Balmerův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𝐶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=364, 50682 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konstanta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 </a:t>
                </a:r>
                <a14:m>
                  <m:oMath xmlns:m="http://schemas.openxmlformats.org/officeDocument/2006/math">
                    <m:r>
                      <a:rPr lang="cs-CZ" sz="1800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celé číslo (zde větší než dva)</a:t>
                </a: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2408F5C-44D4-636B-3C3F-387C48CAE7E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2BD00CB3-2348-9A35-746A-FF0D10701C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217" y="4113527"/>
            <a:ext cx="4830632" cy="22148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765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EC14B37-B8C2-084C-7970-6F2ED12B9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Atomová spektra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16F08EA-5794-5001-6DE0-38A20AEFDCF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2286000"/>
                <a:ext cx="9773216" cy="3886200"/>
              </a:xfrm>
            </p:spPr>
            <p:txBody>
              <a:bodyPr>
                <a:normAutofit fontScale="70000" lnSpcReduction="20000"/>
              </a:bodyPr>
              <a:lstStyle/>
              <a:p>
                <a:r>
                  <a:rPr lang="cs-CZ" sz="26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1888 – </a:t>
                </a: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Johannes Robert </a:t>
                </a:r>
                <a:r>
                  <a:rPr lang="cs-CZ" sz="26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Rydberg</a:t>
                </a: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(1854 - 1919) </a:t>
                </a:r>
                <a:r>
                  <a:rPr lang="cs-CZ" sz="26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Balmerův</a:t>
                </a: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vztah zobecnil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600" i="1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cs-CZ" sz="26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26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𝑅</m:t>
                      </m:r>
                      <m:d>
                        <m:dPr>
                          <m:ctrlPr>
                            <a:rPr lang="cs-CZ" sz="26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cs-CZ" sz="26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26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cs-CZ" sz="2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6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cs-CZ" sz="26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cs-CZ" sz="26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cs-CZ" sz="26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26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cs-CZ" sz="2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6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cs-CZ" sz="26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cs-CZ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cs-CZ" sz="26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</a:t>
                </a: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de </a:t>
                </a:r>
                <a14:m>
                  <m:oMath xmlns:m="http://schemas.openxmlformats.org/officeDocument/2006/math">
                    <m:r>
                      <a:rPr lang="cs-CZ" sz="2600" i="1">
                        <a:latin typeface="Cambria Math" panose="02040503050406030204" pitchFamily="18" charset="0"/>
                      </a:rPr>
                      <m:t>𝜎</m:t>
                    </m:r>
                    <m:r>
                      <a:rPr lang="cs-CZ" sz="26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2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6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2600" i="1"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</m:oMath>
                </a14:m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vlnočet a </a:t>
                </a:r>
                <a14:m>
                  <m:oMath xmlns:m="http://schemas.openxmlformats.org/officeDocument/2006/math">
                    <m:r>
                      <a:rPr lang="cs-CZ" sz="26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cs-CZ" sz="26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cs-CZ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cs-CZ" sz="26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cs-CZ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</m:t>
                        </m:r>
                      </m:den>
                    </m:f>
                    <m:r>
                      <a:rPr lang="cs-CZ" sz="26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=1,0967758∙</m:t>
                    </m:r>
                    <m:sSup>
                      <m:sSupPr>
                        <m:ctrlPr>
                          <a:rPr lang="cs-CZ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26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26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7 </m:t>
                        </m:r>
                      </m:sup>
                    </m:sSup>
                    <m:sSup>
                      <m:sSupPr>
                        <m:ctrlPr>
                          <a:rPr lang="cs-CZ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26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  <m:sup>
                        <m:r>
                          <a:rPr lang="cs-CZ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cs-CZ" sz="26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je </a:t>
                </a:r>
                <a:r>
                  <a:rPr lang="cs-CZ" sz="26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Rydbergova</a:t>
                </a: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konstanta</a:t>
                </a:r>
              </a:p>
              <a:p>
                <a:pPr algn="just">
                  <a:lnSpc>
                    <a:spcPct val="115000"/>
                  </a:lnSpc>
                  <a:spcAft>
                    <a:spcPts val="800"/>
                  </a:spcAft>
                </a:pPr>
                <a:r>
                  <a:rPr lang="cs-CZ" sz="26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Nalezli se i další série, vztah se zobecnil na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6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𝜎</m:t>
                      </m:r>
                      <m:r>
                        <a:rPr lang="cs-CZ" sz="26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cs-CZ" sz="26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cs-CZ" sz="26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cs-CZ" sz="26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cs-CZ" sz="26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26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cs-CZ" sz="2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6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cs-CZ" sz="26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cs-CZ" sz="26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cs-CZ" sz="26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26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cs-CZ" sz="26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6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cs-CZ" sz="26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cs-CZ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6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určuje, o jakou sérii se jedná, a </a:t>
                </a:r>
                <a14:m>
                  <m:oMath xmlns:m="http://schemas.openxmlformats.org/officeDocument/2006/math">
                    <m:r>
                      <a:rPr lang="cs-CZ" sz="26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udává pořadové číslo čáry v sérii; </a:t>
                </a:r>
                <a14:m>
                  <m:oMath xmlns:m="http://schemas.openxmlformats.org/officeDocument/2006/math">
                    <m:r>
                      <a:rPr lang="cs-CZ" sz="26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cs-CZ" sz="26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&gt;</m:t>
                    </m:r>
                    <m:r>
                      <a:rPr lang="cs-CZ" sz="26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endParaRPr lang="cs-CZ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800"/>
                  </a:spcAft>
                </a:pP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Série </a:t>
                </a:r>
                <a:r>
                  <a:rPr lang="cs-CZ" sz="26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od </a:t>
                </a:r>
                <a14:m>
                  <m:oMath xmlns:m="http://schemas.openxmlformats.org/officeDocument/2006/math">
                    <m:r>
                      <a:rPr lang="cs-CZ" sz="26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cs-CZ" sz="26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cs-CZ" sz="26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po </a:t>
                </a:r>
                <a14:m>
                  <m:oMath xmlns:m="http://schemas.openxmlformats.org/officeDocument/2006/math">
                    <m:r>
                      <a:rPr lang="cs-CZ" sz="26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cs-CZ" sz="26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=6</m:t>
                    </m:r>
                  </m:oMath>
                </a14:m>
                <a:r>
                  <a:rPr lang="cs-CZ" sz="26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Lymanova</a:t>
                </a: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cs-CZ" sz="26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Balmerova</a:t>
                </a: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cs-CZ" sz="26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Paschenova</a:t>
                </a: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cs-CZ" sz="26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Bracketova</a:t>
                </a: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cs-CZ" sz="26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Pfundova</a:t>
                </a:r>
                <a:r>
                  <a:rPr lang="cs-CZ" sz="26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</a:t>
                </a:r>
                <a:r>
                  <a:rPr lang="cs-CZ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sz="26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Humphreyova</a:t>
                </a:r>
                <a:endParaRPr lang="cs-CZ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cs-CZ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16F08EA-5794-5001-6DE0-38A20AEFDCF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2286000"/>
                <a:ext cx="9773216" cy="3886200"/>
              </a:xfrm>
              <a:blipFill>
                <a:blip r:embed="rId2"/>
                <a:stretch>
                  <a:fillRect l="-499" t="-2351" r="-1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4B545E86-7E3F-AE94-D3DF-C03483DF3D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6278" y="337764"/>
            <a:ext cx="3320428" cy="28943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2593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86A56C0-3C1B-ADF6-570A-5B3EF077E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Atomová spektra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212981F-7960-A384-93CB-2DAE8E9E8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1802 – William </a:t>
            </a:r>
            <a:r>
              <a:rPr lang="cs-CZ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Wallaston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(1766 - 1828) objevil tmavé spektrální čáry ve slunečním spektru, nezabýval se jimi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Joseph von </a:t>
            </a:r>
            <a:r>
              <a:rPr lang="cs-CZ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Fraunhofer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(1787 - 1826) – nalezl 574 tmavých spektrálních čar ve slunečním spektru (</a:t>
            </a:r>
            <a:r>
              <a:rPr lang="cs-CZ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Fraunhoferovy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čáry)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Gustav </a:t>
            </a:r>
            <a:r>
              <a:rPr lang="cs-CZ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Kirchhoff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(1824 - 1887) a Robert Wilhelm </a:t>
            </a:r>
            <a:r>
              <a:rPr lang="cs-CZ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Bunsen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(1811 – 1898) – každý atom má své charakteristické spektrum – spektrální analýza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1908 – Walther </a:t>
            </a:r>
            <a:r>
              <a:rPr lang="cs-CZ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Ritz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(1878 - 1909) – </a:t>
            </a:r>
            <a:r>
              <a:rPr lang="cs-CZ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Ritzův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kombinační princip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platný pro spektra všech atomů)</a:t>
            </a:r>
            <a:endParaRPr lang="cs-CZ" dirty="0"/>
          </a:p>
        </p:txBody>
      </p:sp>
      <p:pic>
        <p:nvPicPr>
          <p:cNvPr id="5" name="Obrázek 4" descr="Obsah obrázku barevné, tmavé&#10;&#10;Popis byl vytvořen automaticky">
            <a:extLst>
              <a:ext uri="{FF2B5EF4-FFF2-40B4-BE49-F238E27FC236}">
                <a16:creationId xmlns:a16="http://schemas.microsoft.com/office/drawing/2014/main" id="{92ED39E7-5362-267A-1064-433D5A9EC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034" y="3978948"/>
            <a:ext cx="4308666" cy="272061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979648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A331C61-E347-C8C8-F992-6EC9E3BE5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Rentgenové záření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CC9CA23-5E05-A94D-55CF-C99139794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1895 – Wilhelm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Röntgen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(1845 - 1923) zkoumal výboje v plynech a objevil velmi pronikavé záření, které dostalo pojmenování paprsky X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Thomson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je to elektromagnetické záření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Když elektrony dopadnou na povrch kovové anody, přemění se jejich energie na energii elektromagnetického záření</a:t>
            </a:r>
          </a:p>
        </p:txBody>
      </p:sp>
      <p:pic>
        <p:nvPicPr>
          <p:cNvPr id="5" name="Obrázek 4" descr="Obsah obrázku interiér, patro, místnost, bílá&#10;&#10;Popis byl vytvořen automaticky">
            <a:extLst>
              <a:ext uri="{FF2B5EF4-FFF2-40B4-BE49-F238E27FC236}">
                <a16:creationId xmlns:a16="http://schemas.microsoft.com/office/drawing/2014/main" id="{800D9A67-CBE4-C79F-5BE1-9B1184072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4001977"/>
            <a:ext cx="3296970" cy="2541414"/>
          </a:xfrm>
          <a:prstGeom prst="rect">
            <a:avLst/>
          </a:prstGeom>
        </p:spPr>
      </p:pic>
      <p:pic>
        <p:nvPicPr>
          <p:cNvPr id="7" name="Obrázek 6" descr="Obsah obrázku interiér, zeď, koupelna, toaleta&#10;&#10;Popis byl vytvořen automaticky">
            <a:extLst>
              <a:ext uri="{FF2B5EF4-FFF2-40B4-BE49-F238E27FC236}">
                <a16:creationId xmlns:a16="http://schemas.microsoft.com/office/drawing/2014/main" id="{E9CB8247-6C05-BC31-087A-934C0B761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817" y="4001977"/>
            <a:ext cx="3604841" cy="2541413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D9D1E47C-9D76-D2ED-B5FA-FE000A9226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905" y="4001977"/>
            <a:ext cx="1951634" cy="2541413"/>
          </a:xfrm>
          <a:prstGeom prst="rect">
            <a:avLst/>
          </a:prstGeom>
        </p:spPr>
      </p:pic>
      <p:pic>
        <p:nvPicPr>
          <p:cNvPr id="11" name="Obrázek 10" descr="Obsah obrázku text&#10;&#10;Popis byl vytvořen automaticky">
            <a:extLst>
              <a:ext uri="{FF2B5EF4-FFF2-40B4-BE49-F238E27FC236}">
                <a16:creationId xmlns:a16="http://schemas.microsoft.com/office/drawing/2014/main" id="{2026C5DC-049D-EACD-40E1-82AE9AA486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859" y="209584"/>
            <a:ext cx="1333726" cy="196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213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B4D74D7-08CB-F9C8-B020-137F62B37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Rentgenové záření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6F3EB73-57C3-9A28-2D40-0A3BBAD909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ronikavost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rentgenového záření záleží na: 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rotonovém čísle látky, kterou proniká – větší protonové číslo, horší pronikavost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loušťce vrstvy látky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rekvenci rentgenového záření – čím vyšší, tím pronikavější</a:t>
            </a: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působy vzniku rentgenového záření: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rzdné se spojitým spektrem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harakteristické s čárovým spektre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4A01429-457A-80B1-6E1F-C36BC960A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678" y="3325356"/>
            <a:ext cx="3926405" cy="30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586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6AF71D-2823-025F-9B5B-7910A6F58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4209614-8F68-0C1C-170E-504636BCB5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https://www.physics.muni.cz/astroulohy/node6.html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https://www.aldebaran.cz/bulletin/2016_32_ryd.php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https://cs.wikipedia.org/wiki/Fraunhoferovy_%C4%8D%C3%A1ry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http://edu.techmania.cz/cs/encyklopedie/fyzika/kvanta/rentgenove-zareni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https://www.cez.cz/edee/content/microsites/rtg/k31.htm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https://www.cez.cz/edee/content/microsites/rtg/k21.htm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24862355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62</TotalTime>
  <Words>476</Words>
  <Application>Microsoft Office PowerPoint</Application>
  <PresentationFormat>Širokoúhlá obrazovka</PresentationFormat>
  <Paragraphs>43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1" baseType="lpstr">
      <vt:lpstr>Calibri</vt:lpstr>
      <vt:lpstr>Cambria Math</vt:lpstr>
      <vt:lpstr>Franklin Gothic Book</vt:lpstr>
      <vt:lpstr>Oříznutí</vt:lpstr>
      <vt:lpstr>Atomová spektra a rentgenové záření</vt:lpstr>
      <vt:lpstr>Atomová spektra</vt:lpstr>
      <vt:lpstr>Atomová spektra</vt:lpstr>
      <vt:lpstr>Atomová spektra</vt:lpstr>
      <vt:lpstr>Rentgenové záření</vt:lpstr>
      <vt:lpstr>Rentgenové záření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Atomová spektra a rentgenové záření</dc:title>
  <dc:creator> </dc:creator>
  <cp:lastModifiedBy> </cp:lastModifiedBy>
  <cp:revision>6</cp:revision>
  <dcterms:created xsi:type="dcterms:W3CDTF">2022-06-30T22:00:59Z</dcterms:created>
  <dcterms:modified xsi:type="dcterms:W3CDTF">2022-08-02T17:59:29Z</dcterms:modified>
</cp:coreProperties>
</file>