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3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12759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677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991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20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648333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0808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118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3114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910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97380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6608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AEAAE30-0F22-43B2-B102-8BD53FB2BE1E}" type="datetimeFigureOut">
              <a:rPr lang="cs-CZ" smtClean="0"/>
              <a:t>31.07.2022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11FAA2CF-DFE1-4B3A-86E0-37B9E520DF0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640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s.wikipedia.org/wiki/Erwin_Schr%C3%B6dinger" TargetMode="External"/><Relationship Id="rId7" Type="http://schemas.openxmlformats.org/officeDocument/2006/relationships/hyperlink" Target="https://energywavetheory.com/explanations/double-slit-experiment/" TargetMode="External"/><Relationship Id="rId2" Type="http://schemas.openxmlformats.org/officeDocument/2006/relationships/hyperlink" Target="https://physics.stackexchange.com/questions/649532/electronic-double-slit-interference-experim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ngitem.com/middle/JbRxhx_double-slit-experiment-particle-hd-png-download/" TargetMode="External"/><Relationship Id="rId5" Type="http://schemas.openxmlformats.org/officeDocument/2006/relationships/hyperlink" Target="http://fyzika.jreichl.com/main.article/view/740-schrodingerova-kocka" TargetMode="External"/><Relationship Id="rId4" Type="http://schemas.openxmlformats.org/officeDocument/2006/relationships/hyperlink" Target="https://zona.fmph.uniba.sk/fileadmin/fmfi/sluzby/elektronicke_studijne_materialy/o_atomoch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13FBB6-438A-9F64-1B28-BB91274240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Schrödingerova</a:t>
            </a:r>
            <a:r>
              <a:rPr lang="cs-CZ" dirty="0"/>
              <a:t> vlnová mechanika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0AF2E1A-078A-2BEA-E6A3-345DF4E825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3006545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6F1763-EC80-C916-14B4-8B7CC37A7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Youngův</a:t>
            </a:r>
            <a:r>
              <a:rPr lang="cs-CZ" dirty="0"/>
              <a:t> experiment s částicemi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9B20CA7A-D64B-F0D0-0C58-F28204BA76E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ifrakce světla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na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dvouštěrbině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a vznik interferenčního obrazce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S elektrony – také vznikne interferenční obrazec – 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lektron není klasickou částicí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aždý elektron vytvoří na desce vždy jen jeden bod – elektron není ani klasickou vlnou 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ysvětleno pravděpodobnostní interpretací komplexní vlnové funkce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9B20CA7A-D64B-F0D0-0C58-F28204BA76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Obrázek 6">
            <a:extLst>
              <a:ext uri="{FF2B5EF4-FFF2-40B4-BE49-F238E27FC236}">
                <a16:creationId xmlns:a16="http://schemas.microsoft.com/office/drawing/2014/main" id="{478A6227-BE88-8D6F-A62C-DDE8440177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" t="3397" r="7009" b="16979"/>
          <a:stretch/>
        </p:blipFill>
        <p:spPr>
          <a:xfrm>
            <a:off x="3928764" y="4076700"/>
            <a:ext cx="4486872" cy="257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85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86FA87-9FD6-220C-C406-0DA387ABF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Schrödingerova</a:t>
            </a:r>
            <a:r>
              <a:rPr lang="cs-CZ" dirty="0"/>
              <a:t> rovnice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916026C-87FA-78A3-78BC-8759E6CD9B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omplexní vlnová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funkce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popisuje kvantový stav mikročástice a musí splňovat </a:t>
                </a:r>
                <a:r>
                  <a:rPr lang="cs-CZ" sz="1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Schrödingerovu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rovnici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ntenzita této vlny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𝜓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ravděpodobnost najít elektron v čase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 malém objemu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 okolí bodu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</m:d>
                  </m:oMath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𝜓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a:rPr lang="cs-CZ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lní se amplitudy pravděpodobností </a:t>
                </a:r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916026C-87FA-78A3-78BC-8759E6CD9B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606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DA6228-2A55-A915-F59C-4DA863E10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Schrödingerova</a:t>
            </a:r>
            <a:r>
              <a:rPr lang="cs-CZ" dirty="0"/>
              <a:t> rovnice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848565-E103-63DF-4192-E9DFEC6C95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Erwin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(1887 - 1961) roku 1926 sestavil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Schrödingerovu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rovnici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Časová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rovnice pro jeden rozměr</a:t>
                </a:r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ℏ∙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𝜕𝜓</m:t>
                          </m:r>
                          <m:d>
                            <m:d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𝜕𝜓</m:t>
                          </m:r>
                          <m:d>
                            <m:d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𝜓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a pro tři rozměry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ℏ∙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𝜕𝜓</m:t>
                          </m:r>
                          <m:d>
                            <m:d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𝜕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den>
                      </m:f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𝜓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𝜓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imaginární jednotka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ℏ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redukovaná Planckova konstanta,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hmotnost částice,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𝜓</m:t>
                    </m:r>
                    <m:d>
                      <m:d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vlnová funkce 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𝑉</m:t>
                    </m:r>
                    <m:d>
                      <m:d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potenciální energie pole, ve kterém se částice nachází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848565-E103-63DF-4192-E9DFEC6C95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 r="-1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muž, osoba, zeď, brýle&#10;&#10;Popis byl vytvořen automaticky">
            <a:extLst>
              <a:ext uri="{FF2B5EF4-FFF2-40B4-BE49-F238E27FC236}">
                <a16:creationId xmlns:a16="http://schemas.microsoft.com/office/drawing/2014/main" id="{915B4A63-FBAE-59C6-8682-6D042FF6B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596" y="767542"/>
            <a:ext cx="2197970" cy="3036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8742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4D8F6E-C633-3DA4-5984-3FB66A8E1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Schrödingerova</a:t>
            </a:r>
            <a:r>
              <a:rPr lang="cs-CZ" dirty="0"/>
              <a:t> rovnice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430C125-3D3D-14E8-CC2F-4AF642275D4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Bezčasová </a:t>
                </a:r>
                <a:r>
                  <a:rPr lang="cs-CZ" sz="1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Schrödingerova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rovnice určuje stacionární stavy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částice o energiích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pro jeden rozměr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cs-CZ" sz="1800" b="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pro tři rozměry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den>
                      </m:f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𝜕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p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kde funkce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vyjadřuje tvar stojaté vlny</a:t>
                </a:r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430C125-3D3D-14E8-CC2F-4AF642275D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280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7375CA-C736-8D36-D544-FC9556F49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neurčitosti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F3AE0AC-2B62-5B49-DF9F-57A8356901B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Poloha ani hybnost částice nejsou přesně určeny – rozložení pravděpodobnosti pro tyto veličiny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Werner Heisenberg (1901 - 1976) roku 1927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vytvořil princip neurčitosti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∙∆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≥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ℏ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cs-CZ" sz="1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cs-CZ" sz="180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jsou mírou nepřesnosti jednotlivých veličin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Čím přesněji bude částice v prostoru lokalizována, tím neurčitější bude její hybnost, a naopak 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F3AE0AC-2B62-5B49-DF9F-57A8356901B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AE881AA9-C5F3-DC5D-288A-74A40AE95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848" y="4565567"/>
            <a:ext cx="7028304" cy="1606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6675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37DA31-6E32-A61D-D179-61EBB3F30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Kolaps vlnové funkce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3124C7-08EE-CA2B-0482-FB536909C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Vlnová funkce vyjadřuje všechny možnosti chování mikročástice, předpovídá je a určuje její historii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Měření – částice nalezena na jednom místě 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všechny možnosti nalezení byly redukovány na jednu jedinou možnost = kolaps vlnové funkce</a:t>
            </a:r>
          </a:p>
          <a:p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Youngův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experiment – nepozorované elektrony se chovají jako vlna, pozorované jako částice</a:t>
            </a:r>
            <a:endParaRPr lang="cs-CZ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Schrödingerova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kočka</a:t>
            </a:r>
          </a:p>
        </p:txBody>
      </p:sp>
      <p:pic>
        <p:nvPicPr>
          <p:cNvPr id="6" name="Obrázek 5" descr="Obsah obrázku text, perokresba&#10;&#10;Popis byl vytvořen automaticky">
            <a:extLst>
              <a:ext uri="{FF2B5EF4-FFF2-40B4-BE49-F238E27FC236}">
                <a16:creationId xmlns:a16="http://schemas.microsoft.com/office/drawing/2014/main" id="{E17A3FFD-9E19-77EB-1F52-6ECBEB594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00" y="4332903"/>
            <a:ext cx="4106180" cy="205309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AD4211A-4155-F52E-140D-68F8C0A9D1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160" y="4120008"/>
            <a:ext cx="3411980" cy="2390163"/>
          </a:xfrm>
          <a:prstGeom prst="rect">
            <a:avLst/>
          </a:prstGeom>
          <a:solidFill>
            <a:srgbClr val="F7F7F7"/>
          </a:solidFill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CC5E4D6-975B-0579-A37C-3B48C6173C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140" y="4120008"/>
            <a:ext cx="3152669" cy="2390163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CB177295-AB72-94D7-85EE-84808FE8C827}"/>
              </a:ext>
            </a:extLst>
          </p:cNvPr>
          <p:cNvSpPr txBox="1"/>
          <p:nvPr/>
        </p:nvSpPr>
        <p:spPr>
          <a:xfrm>
            <a:off x="5429839" y="6510171"/>
            <a:ext cx="285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Nepozorované elektrony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16ECEE6-7963-6069-19E3-4FCDA6AC7E68}"/>
              </a:ext>
            </a:extLst>
          </p:cNvPr>
          <p:cNvSpPr txBox="1"/>
          <p:nvPr/>
        </p:nvSpPr>
        <p:spPr>
          <a:xfrm>
            <a:off x="8927184" y="6510171"/>
            <a:ext cx="242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Pozorované elektrony</a:t>
            </a:r>
          </a:p>
        </p:txBody>
      </p:sp>
    </p:spTree>
    <p:extLst>
      <p:ext uri="{BB962C8B-B14F-4D97-AF65-F5344CB8AC3E}">
        <p14:creationId xmlns:p14="http://schemas.microsoft.com/office/powerpoint/2010/main" val="3165779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C60543-CD53-5F0F-A97C-836811CB4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C666D1-6885-775D-E98A-AE0D388E5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https://physics.stackexchange.com/questions/649532/electronic-double-slit-interference-experiment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https://cs.wikipedia.org/wiki/Erwin_Schr%C3%B6dinger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https://zona.fmph.uniba.sk/fileadmin/fmfi/sluzby/elektronicke_studijne_materialy/o_atomoch.pdf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http://fyzika.jreichl.com/main.article/view/740-schrodingerova-kocka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https://www.pngitem.com/middle/JbRxhx_double-slit-experiment-particle-hd-png-download/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https://energywavetheory.com/explanations/double-slit-experiment/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152551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41</TotalTime>
  <Words>483</Words>
  <Application>Microsoft Office PowerPoint</Application>
  <PresentationFormat>Širokoúhlá obrazovka</PresentationFormat>
  <Paragraphs>47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2" baseType="lpstr">
      <vt:lpstr>Calibri</vt:lpstr>
      <vt:lpstr>Cambria Math</vt:lpstr>
      <vt:lpstr>Franklin Gothic Book</vt:lpstr>
      <vt:lpstr>Oříznutí</vt:lpstr>
      <vt:lpstr>Schrödingerova vlnová mechanika</vt:lpstr>
      <vt:lpstr>Youngův experiment s částicemi</vt:lpstr>
      <vt:lpstr>Schrödingerova rovnice</vt:lpstr>
      <vt:lpstr>Schrödingerova rovnice</vt:lpstr>
      <vt:lpstr>Schrödingerova rovnice</vt:lpstr>
      <vt:lpstr>Princip neurčitosti</vt:lpstr>
      <vt:lpstr>Kolaps vlnové funkce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Schrödingerova vlnová mechanika</dc:title>
  <dc:creator> </dc:creator>
  <cp:lastModifiedBy> </cp:lastModifiedBy>
  <cp:revision>4</cp:revision>
  <dcterms:created xsi:type="dcterms:W3CDTF">2022-06-30T22:01:54Z</dcterms:created>
  <dcterms:modified xsi:type="dcterms:W3CDTF">2022-07-31T21:24:43Z</dcterms:modified>
</cp:coreProperties>
</file>