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66" autoAdjust="0"/>
  </p:normalViewPr>
  <p:slideViewPr>
    <p:cSldViewPr snapToGrid="0">
      <p:cViewPr varScale="1">
        <p:scale>
          <a:sx n="103" d="100"/>
          <a:sy n="103" d="100"/>
        </p:scale>
        <p:origin x="8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C670001-556B-4506-8F2A-CD8E406637FF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C185CC1-CD20-49E2-99E8-7956AD53E15C}" type="slidenum">
              <a:rPr lang="cs-CZ" smtClean="0"/>
              <a:t>‹#›</a:t>
            </a:fld>
            <a:endParaRPr lang="cs-CZ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386956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70001-556B-4506-8F2A-CD8E406637FF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5CC1-CD20-49E2-99E8-7956AD53E15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4754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70001-556B-4506-8F2A-CD8E406637FF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5CC1-CD20-49E2-99E8-7956AD53E15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3969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70001-556B-4506-8F2A-CD8E406637FF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5CC1-CD20-49E2-99E8-7956AD53E15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3653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C670001-556B-4506-8F2A-CD8E406637FF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C185CC1-CD20-49E2-99E8-7956AD53E15C}" type="slidenum">
              <a:rPr lang="cs-CZ" smtClean="0"/>
              <a:t>‹#›</a:t>
            </a:fld>
            <a:endParaRPr lang="cs-CZ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856791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70001-556B-4506-8F2A-CD8E406637FF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5CC1-CD20-49E2-99E8-7956AD53E15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3745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70001-556B-4506-8F2A-CD8E406637FF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5CC1-CD20-49E2-99E8-7956AD53E15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0947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70001-556B-4506-8F2A-CD8E406637FF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5CC1-CD20-49E2-99E8-7956AD53E15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227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70001-556B-4506-8F2A-CD8E406637FF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5CC1-CD20-49E2-99E8-7956AD53E15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6570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C670001-556B-4506-8F2A-CD8E406637FF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C185CC1-CD20-49E2-99E8-7956AD53E15C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07038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C670001-556B-4506-8F2A-CD8E406637FF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C185CC1-CD20-49E2-99E8-7956AD53E15C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16459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2C670001-556B-4506-8F2A-CD8E406637FF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DC185CC1-CD20-49E2-99E8-7956AD53E15C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53123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eta-synthesis.com/webbook/35_pt/pt_database.php?PT_id=5" TargetMode="External"/><Relationship Id="rId13" Type="http://schemas.openxmlformats.org/officeDocument/2006/relationships/hyperlink" Target="https://cs.khanacademy.org/science/obecna-chemie/xefd2aace53b0e2de:atomy-a-jejich-vlastnosti/xefd2aace53b0e2de:hmotnostni-spektrometrie-prvku/a/discovery-of-the-electron-and-nucleus" TargetMode="External"/><Relationship Id="rId3" Type="http://schemas.openxmlformats.org/officeDocument/2006/relationships/hyperlink" Target="https://cs.wikipedia.org/wiki/D%C3%A9mokritos" TargetMode="External"/><Relationship Id="rId7" Type="http://schemas.openxmlformats.org/officeDocument/2006/relationships/hyperlink" Target="https://leporelo.info/mendelejev-dmitrij-ivanovic" TargetMode="External"/><Relationship Id="rId12" Type="http://schemas.openxmlformats.org/officeDocument/2006/relationships/hyperlink" Target="https://cs.wikipedia.org/wiki/Katodov%C3%A9_z%C3%A1%C5%99en%C3%AD" TargetMode="External"/><Relationship Id="rId2" Type="http://schemas.openxmlformats.org/officeDocument/2006/relationships/hyperlink" Target="https://cs.wikipedia.org/wiki/Leukippos_z_Mil%C3%A9t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ps.prenhall.com/wps/media/objects/439/449969/Media_Portfolio/ch04.html" TargetMode="External"/><Relationship Id="rId11" Type="http://schemas.openxmlformats.org/officeDocument/2006/relationships/hyperlink" Target="http://edu.techmania.cz/cs/encyklopedie/fyzika/struktura-latek/kineticka-teorie-latek/brownuv-pohyb" TargetMode="External"/><Relationship Id="rId5" Type="http://schemas.openxmlformats.org/officeDocument/2006/relationships/hyperlink" Target="https://prabook.com/web/lucretius/3777136" TargetMode="External"/><Relationship Id="rId10" Type="http://schemas.openxmlformats.org/officeDocument/2006/relationships/hyperlink" Target="https://www.stavebnictvi3000.cz/clanky/difuzne-otevrena-ci-difuzne-uzavrena-stavba" TargetMode="External"/><Relationship Id="rId4" Type="http://schemas.openxmlformats.org/officeDocument/2006/relationships/hyperlink" Target="https://cs.wikipedia.org/wiki/Epik%C3%BAros" TargetMode="External"/><Relationship Id="rId9" Type="http://schemas.openxmlformats.org/officeDocument/2006/relationships/hyperlink" Target="https://web.vscht.cz/~nadhernl/psp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81CD20F-FA91-1CF8-9096-4A6DDBC8BC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Historie atomismu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6CAC0E43-0EC4-2283-714D-5A7202DFED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i="1" dirty="0"/>
              <a:t>Radek Jíša</a:t>
            </a:r>
          </a:p>
        </p:txBody>
      </p:sp>
    </p:spTree>
    <p:extLst>
      <p:ext uri="{BB962C8B-B14F-4D97-AF65-F5344CB8AC3E}">
        <p14:creationId xmlns:p14="http://schemas.microsoft.com/office/powerpoint/2010/main" val="2159673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105B436-139D-B22E-DA2F-3644B29CE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Atomisté 19. století: Kinetická teorie látek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DD72406-6B33-B3E9-DB46-E329954B05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James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Clerk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Maxwell (1831 - 1879)</a:t>
            </a: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ástice si své teplo udržují ve formě pohybu</a:t>
            </a: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ozdělil molekuly podle rychlostí</a:t>
            </a:r>
          </a:p>
          <a:p>
            <a:pPr marL="0" indent="0">
              <a:buNone/>
            </a:pP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Ludwig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Boltzmann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(1844 - 1906) 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Maxwellovi teorie opravil </a:t>
            </a: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ozdělil částice podle energie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51467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09EE4A-5A0D-BC3D-20F8-75EEB1467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900" dirty="0"/>
              <a:t>Atomisté 19. století: Kinetická teorie látek – Difuze</a:t>
            </a:r>
            <a:br>
              <a:rPr lang="cs-CZ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B656513-5313-DC0F-51CA-08309F2EBB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Zkoumali ji: Claude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Berthollet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(1748 - 1822), Jean Fourier (1768 - 1830), lord Kelvin (William Thomson) (1824 - 1907), Walter Hermann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Nernst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(1864 - 1941), Max Planck (1858 - 1947)…</a:t>
            </a: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epelný pohyb částic způsobuje samovolné pronikání částic jedné látky mezi částice druhé látky</a:t>
            </a: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ychlejší při vyšších teplotách, částice je při vyšší teplotě rychlejší </a:t>
            </a:r>
            <a:endParaRPr lang="cs-CZ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A94ABFB-F013-91F5-DDC3-5328E7372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902" y="3779067"/>
            <a:ext cx="3147588" cy="251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959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E29F3A-2414-02E3-3F42-56B87F0FF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Atomisté 19. století: Kinetická teorie látek –Brownův pohyb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530D1D5-6AEE-D363-86E6-5A40A97F5B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eustálý a neuspořádaný pohyb malých částeček v látce </a:t>
            </a: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způsobený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srážkami částic látky s těmito částečkami</a:t>
            </a:r>
          </a:p>
          <a:p>
            <a:pPr marL="0" indent="0">
              <a:buNone/>
            </a:pP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Robert Brown (1773 - 1858)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1827 – sledoval pylová zrnka se ve vodě, které se chaoticky pohybovala, podle Browna  způsobeno jejich životem</a:t>
            </a: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Emanuel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Wiener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Pohyb částeček způsobuje kapalina a ne částečky</a:t>
            </a:r>
          </a:p>
          <a:p>
            <a:pPr marL="0" indent="0">
              <a:buNone/>
            </a:pPr>
            <a:endParaRPr lang="cs-CZ" sz="2400" dirty="0"/>
          </a:p>
        </p:txBody>
      </p:sp>
      <p:pic>
        <p:nvPicPr>
          <p:cNvPr id="5" name="Obrázek 4" descr="Obsah obrázku různé, text&#10;&#10;Popis byl vytvořen automaticky">
            <a:extLst>
              <a:ext uri="{FF2B5EF4-FFF2-40B4-BE49-F238E27FC236}">
                <a16:creationId xmlns:a16="http://schemas.microsoft.com/office/drawing/2014/main" id="{0BB11014-19A5-1213-8881-BA61CA93F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489" y="3816123"/>
            <a:ext cx="45720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747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C96D011-E63E-4D39-9120-43CAA6760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Atomisté 19. století: Kinetická teorie látek –Brownův pohyb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61EA2A1-443A-E521-0954-01CA84F8117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León </a:t>
                </a:r>
                <a:r>
                  <a:rPr lang="cs-CZ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Gouy</a:t>
                </a: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(1854 - 1926) 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1888 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závislost Brownova pohybu na velikosti částečky, teplotě a viskozitě kapaliny</a:t>
                </a:r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Marian </a:t>
                </a:r>
                <a:r>
                  <a:rPr lang="cs-CZ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Smoluchowski</a:t>
                </a: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(1872 - 1917) a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Albert Einstein (1879 - 1955)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tatistická teorie Brownova pohybu </a:t>
                </a:r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Střední hodnota kvadrátu posunutí – experimentálně potvrdil Jean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Perrin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(1870 - 1942) roku 1908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acc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𝑇𝑡</m:t>
                          </m:r>
                        </m:num>
                        <m:den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𝜋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ƞ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cs-CZ" sz="1800" dirty="0"/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molární plynová konstanta,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𝑇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je termodynamická teplota, 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je čas, 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je poloměr koule (tělíska),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𝜂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dynamická viskozita a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𝑁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je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Avogadrova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konstanta</a:t>
                </a:r>
                <a:endParaRPr lang="cs-CZ" sz="1800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61EA2A1-443A-E521-0954-01CA84F8117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635" t="-1361" b="-11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94350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7D0221E-F0E4-1E12-737D-9D7A7E082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Atomisté 19. století: Kinetická teorie látek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9CAA6A3-3F97-A110-C80A-D30560317D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Johannes Kepler (1571 - 1630)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šestiúhelné sněhové vločce (1611)</a:t>
            </a:r>
          </a:p>
          <a:p>
            <a:pPr marL="0" indent="0">
              <a:buNone/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Daniel Bernoulli (1700 - 1782)</a:t>
            </a:r>
          </a:p>
          <a:p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Hydrodynamica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(1738)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31491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233367A-19FC-0E6B-DBA5-BD0C7904D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Objev elektronu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E04A718-AC0E-C371-AC53-182DCC0BA5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Julius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Plücker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(1801 - 1868) 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1859 – objev katodových paprsků</a:t>
            </a:r>
          </a:p>
          <a:p>
            <a:pPr marL="0" indent="0">
              <a:buNone/>
            </a:pP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William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Crookes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(1832 - 1919) 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1879 –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tepelné a mechanické účinky KP; proud záporně nabitých molekul</a:t>
            </a:r>
          </a:p>
          <a:p>
            <a:pPr marL="0" indent="0">
              <a:buNone/>
            </a:pP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Joseph John Thomson (1856 - 1940) 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1896 – KP se odchylují v elektrickém poli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1897 – jsou to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částice se záporným elektrickým nábojem a určil jejich měrný náboj</a:t>
            </a:r>
          </a:p>
          <a:p>
            <a:pPr marL="0" indent="0">
              <a:buNone/>
            </a:pP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Johnstone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Stoney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(1826 – 1911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1891 – pojmenování elektron</a:t>
            </a:r>
            <a:endParaRPr lang="cs-CZ" sz="1800" dirty="0"/>
          </a:p>
        </p:txBody>
      </p:sp>
      <p:pic>
        <p:nvPicPr>
          <p:cNvPr id="5" name="Obrázek 4" descr="Obsah obrázku sušička, světlo&#10;&#10;Popis byl vytvořen automaticky">
            <a:extLst>
              <a:ext uri="{FF2B5EF4-FFF2-40B4-BE49-F238E27FC236}">
                <a16:creationId xmlns:a16="http://schemas.microsoft.com/office/drawing/2014/main" id="{28489C5A-1C5A-5BEA-51A1-2B0DDA16B7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559" y="417077"/>
            <a:ext cx="3490815" cy="279265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51623FED-DC30-44FD-BFCF-E2BBA243A9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925677"/>
            <a:ext cx="5547637" cy="193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679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E517734-C3CF-91A1-BB2F-9ECFCBADB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Objev elektronu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E2383557-5A8D-A974-B10B-DE3B993E4E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Elektron naznačoval vnitřní strukturu atomů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Elementární náboj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>
                          <a:latin typeface="Cambria Math" panose="02040503050406030204" pitchFamily="18" charset="0"/>
                        </a:rPr>
                        <m:t>𝑒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𝐹</m:t>
                          </m:r>
                        </m:num>
                        <m:den>
                          <m:sSub>
                            <m:sSub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cs-CZ" sz="1800"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</m:sub>
                          </m:sSub>
                        </m:den>
                      </m:f>
                      <m:r>
                        <a:rPr lang="cs-CZ" sz="1800">
                          <a:latin typeface="Cambria Math" panose="02040503050406030204" pitchFamily="18" charset="0"/>
                        </a:rPr>
                        <m:t>=1,602 . </m:t>
                      </m:r>
                      <m:sSup>
                        <m:sSup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−19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</a:rPr>
                        <m:t>C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Faradayův náboj a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</a:t>
                </a:r>
                <a:r>
                  <a:rPr lang="cs-CZ" sz="1800" dirty="0" err="1">
                    <a:latin typeface="Calibri" panose="020F0502020204030204" pitchFamily="34" charset="0"/>
                    <a:cs typeface="Times New Roman" panose="02020603050405020304" pitchFamily="18" charset="0"/>
                  </a:rPr>
                  <a:t>Avogadrova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konstanta 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Měrný náboj elektronu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𝑒</m:t>
                          </m:r>
                        </m:num>
                        <m:den>
                          <m:sSub>
                            <m:sSub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cs-CZ" sz="1800">
                          <a:latin typeface="Cambria Math" panose="02040503050406030204" pitchFamily="18" charset="0"/>
                        </a:rPr>
                        <m:t>=1,759.</m:t>
                      </m:r>
                      <m:sSup>
                        <m:sSup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11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.</m:t>
                      </m:r>
                      <m:sSup>
                        <m:sSup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kg</m:t>
                          </m:r>
                        </m:e>
                        <m:sup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hmotnost elektronu je pak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1,602.</m:t>
                          </m:r>
                          <m:sSup>
                            <m:sSup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−19</m:t>
                              </m:r>
                            </m:sup>
                          </m:sSup>
                        </m:num>
                        <m:den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1,759.</m:t>
                          </m:r>
                          <m:sSup>
                            <m:sSup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sup>
                          </m:sSup>
                        </m:den>
                      </m:f>
                      <m:r>
                        <a:rPr lang="cs-CZ" sz="1800">
                          <a:latin typeface="Cambria Math" panose="02040503050406030204" pitchFamily="18" charset="0"/>
                        </a:rPr>
                        <m:t>=9,107.</m:t>
                      </m:r>
                      <m:sSup>
                        <m:sSup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−31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</a:rPr>
                        <m:t>kg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E2383557-5A8D-A974-B10B-DE3B993E4E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20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37274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4952486-7B10-FFE0-F208-81B1C903B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Obrázky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1B2E808-4EDA-45C3-B26F-236B1A2C8E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0"/>
            <a:ext cx="9358604" cy="45066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https://cs.wikipedia.org/wiki/Leukippos_z_Mil%C3%A9tu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https://cs.wikipedia.org/wiki/D%C3%A9mokritos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https://cs.wikipedia.org/wiki/Epik%C3%BAros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https://prabook.com/web/lucretius/3777136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https://wps.prenhall.com/wps/media/objects/439/449969/Media_Portfolio/ch04.html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7"/>
              </a:rPr>
              <a:t>https://leporelo.info/mendelejev-dmitrij-ivanovic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https://www.meta-synthesis.com/webbook/35_pt/pt_database.</a:t>
            </a:r>
            <a:r>
              <a:rPr lang="cs-CZ" sz="1200" dirty="0">
                <a:latin typeface="Calibri" panose="020F0502020204030204" pitchFamily="34" charset="0"/>
                <a:cs typeface="Times New Roman" panose="02020603050405020304" pitchFamily="18" charset="0"/>
                <a:hlinkClick r:id="rId8"/>
              </a:rPr>
              <a:t>php?PT_id=5</a:t>
            </a:r>
            <a:endParaRPr lang="cs-CZ" sz="12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https://web.vscht.cz/~nadhernl/psp.html</a:t>
            </a:r>
            <a:endParaRPr lang="cs-CZ" sz="12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https://www.stavebnictvi3000.cz/clanky/difuzne-otevrena-ci-difuzne-uzavrena-stavba</a:t>
            </a:r>
            <a:endParaRPr lang="cs-CZ" sz="12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Times New Roman" panose="02020603050405020304" pitchFamily="18" charset="0"/>
                <a:hlinkClick r:id="rId11"/>
              </a:rPr>
              <a:t>http://edu.techmania.cz/cs/encyklopedie/fyzika/struktura-latek/kineticka-teorie-latek/brownuv-pohyb</a:t>
            </a:r>
            <a:endParaRPr lang="cs-CZ" sz="12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Times New Roman" panose="02020603050405020304" pitchFamily="18" charset="0"/>
                <a:hlinkClick r:id="rId12"/>
              </a:rPr>
              <a:t>https://cs.wikipedia.org/wiki/Katodov%C3%A9_z%C3%A1%C5%99en%C3%AD</a:t>
            </a:r>
            <a:endParaRPr lang="cs-CZ" sz="12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Times New Roman" panose="02020603050405020304" pitchFamily="18" charset="0"/>
                <a:hlinkClick r:id="rId13"/>
              </a:rPr>
              <a:t>https://cs.khanacademy.org/science/obecna-chemie/xefd2aace53b0e2de:atomy-a-jejich-vlastnosti/xefd2aace53b0e2de:hmotnostni-spektrometrie-prvku/a/discovery-of-the-electron-and-nucleus</a:t>
            </a:r>
            <a:endParaRPr lang="cs-CZ" sz="12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9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4E9DAD-0174-5029-7E32-B95298085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Starověké Řecko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37BF68D-B464-61DB-F810-1AD68092B4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Atomismus = vše je složeno z velmi malých částic, atomů, které nevznikly a nezanikají</a:t>
            </a:r>
          </a:p>
          <a:p>
            <a:pPr marL="0" indent="0">
              <a:buNone/>
            </a:pPr>
            <a:r>
              <a:rPr lang="cs-CZ" dirty="0" err="1">
                <a:latin typeface="Calibri" panose="020F0502020204030204" pitchFamily="34" charset="0"/>
                <a:cs typeface="Times New Roman" panose="02020603050405020304" pitchFamily="18" charset="0"/>
              </a:rPr>
              <a:t>Leukippos</a:t>
            </a:r>
            <a:r>
              <a:rPr lang="cs-CZ" dirty="0">
                <a:latin typeface="Calibri" panose="020F0502020204030204" pitchFamily="34" charset="0"/>
                <a:cs typeface="Times New Roman" panose="02020603050405020304" pitchFamily="18" charset="0"/>
              </a:rPr>
              <a:t> z </a:t>
            </a:r>
            <a:r>
              <a:rPr lang="cs-CZ" dirty="0" err="1">
                <a:latin typeface="Calibri" panose="020F0502020204030204" pitchFamily="34" charset="0"/>
                <a:cs typeface="Times New Roman" panose="02020603050405020304" pitchFamily="18" charset="0"/>
              </a:rPr>
              <a:t>Milétu</a:t>
            </a:r>
            <a:r>
              <a:rPr lang="cs-CZ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(490 - 420 př. n. l.)</a:t>
            </a: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rvní atomista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Malé nedělitelné částice –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atomos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nedělitelný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Atomy mají tvar, uspořádání a velikost, neustále se pohybují v prázdném prostoru mezi nimi (vakuum)</a:t>
            </a:r>
          </a:p>
          <a:p>
            <a:endParaRPr lang="cs-CZ" dirty="0"/>
          </a:p>
        </p:txBody>
      </p:sp>
      <p:pic>
        <p:nvPicPr>
          <p:cNvPr id="5" name="Obrázek 4" descr="Obsah obrázku text&#10;&#10;Popis byl vytvořen automaticky">
            <a:extLst>
              <a:ext uri="{FF2B5EF4-FFF2-40B4-BE49-F238E27FC236}">
                <a16:creationId xmlns:a16="http://schemas.microsoft.com/office/drawing/2014/main" id="{D98010A7-F7A6-362C-E9DD-23C06A931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510" y="615036"/>
            <a:ext cx="2593630" cy="3227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83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A821918-4F6F-4DE5-E080-5D86AAF0B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Starověké Řecko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37F5182-64FD-8123-C608-AF9C54898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Demokritos z Abdér (460 - 370 př. n. l.) </a:t>
            </a: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Ž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ák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Leukippa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Leukippovo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učení známe díky Demokritovi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Různá hmotnost atomů, nedělitelné díky velké tvrdosti</a:t>
            </a: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Pohyb atomů není náhodný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Pomocí „háčků“ se atomy spojují do struktur</a:t>
            </a:r>
            <a:endParaRPr lang="cs-CZ" dirty="0"/>
          </a:p>
        </p:txBody>
      </p:sp>
      <p:pic>
        <p:nvPicPr>
          <p:cNvPr id="5" name="Obrázek 4" descr="Obsah obrázku text, osoba, staré&#10;&#10;Popis byl vytvořen automaticky">
            <a:extLst>
              <a:ext uri="{FF2B5EF4-FFF2-40B4-BE49-F238E27FC236}">
                <a16:creationId xmlns:a16="http://schemas.microsoft.com/office/drawing/2014/main" id="{2063CC70-A554-9A49-80A7-EB708DA32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826" y="990600"/>
            <a:ext cx="2782574" cy="353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460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40597B5-B69E-F84F-65E4-F8CB1BFB6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Starověké Řecko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403891A-9909-6248-8F5A-1C68C727F9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Epikuros ze Samu (341 - 270 př. n. l.) 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dopisy (list Hérodotovi) – popisuje a shrnuje vlastnosti atomů</a:t>
            </a: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Nekonečné dělení hmoty by ji přeměnilo v prázdno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Různá hmotnost atomů</a:t>
            </a: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Atomy j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 v neustálém rovnoměrném přímočarém pohybu všemi směry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Rychlost atomu = rychlost myšlenky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Náhodný pohyb atomů a jejich srážky</a:t>
            </a:r>
          </a:p>
          <a:p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Titus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Lucretius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Carus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(97 - 55 př. n. l.)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objasnil učení Epikura ve své didakticko-epické básni O Přírodě </a:t>
            </a:r>
            <a:endParaRPr lang="cs-CZ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Obrázek 4" descr="Obsah obrázku budova, socha, kámen&#10;&#10;Popis byl vytvořen automaticky">
            <a:extLst>
              <a:ext uri="{FF2B5EF4-FFF2-40B4-BE49-F238E27FC236}">
                <a16:creationId xmlns:a16="http://schemas.microsoft.com/office/drawing/2014/main" id="{45C03AB1-7289-E2CB-6566-BEB23403CA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723" y="340825"/>
            <a:ext cx="2058783" cy="3088175"/>
          </a:xfrm>
          <a:prstGeom prst="rect">
            <a:avLst/>
          </a:prstGeom>
        </p:spPr>
      </p:pic>
      <p:pic>
        <p:nvPicPr>
          <p:cNvPr id="7" name="Obrázek 6" descr="Obsah obrázku text, staré&#10;&#10;Popis byl vytvořen automaticky">
            <a:extLst>
              <a:ext uri="{FF2B5EF4-FFF2-40B4-BE49-F238E27FC236}">
                <a16:creationId xmlns:a16="http://schemas.microsoft.com/office/drawing/2014/main" id="{667A77BD-AEF8-47E9-E80A-FE224C12D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549" y="3123634"/>
            <a:ext cx="20955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20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BDBFF5A-E0EA-32A3-E8A9-0441B880E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Atomisté 19. století: Chemický atomismus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FFDF507-1544-4ECB-677E-817CC4DDD0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>
                <a:latin typeface="Calibri" panose="020F0502020204030204" pitchFamily="34" charset="0"/>
                <a:cs typeface="Times New Roman" panose="02020603050405020304" pitchFamily="18" charset="0"/>
              </a:rPr>
              <a:t>Joseph </a:t>
            </a:r>
            <a:r>
              <a:rPr lang="cs-CZ" dirty="0" err="1">
                <a:latin typeface="Calibri" panose="020F0502020204030204" pitchFamily="34" charset="0"/>
                <a:cs typeface="Times New Roman" panose="02020603050405020304" pitchFamily="18" charset="0"/>
              </a:rPr>
              <a:t>Proust</a:t>
            </a:r>
            <a:r>
              <a:rPr lang="cs-CZ" dirty="0">
                <a:latin typeface="Calibri" panose="020F0502020204030204" pitchFamily="34" charset="0"/>
                <a:cs typeface="Times New Roman" panose="02020603050405020304" pitchFamily="18" charset="0"/>
              </a:rPr>
              <a:t> (1754 - 1826)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1799 – zákon stálých poměrů slučovacích </a:t>
            </a:r>
          </a:p>
          <a:p>
            <a:pPr marL="0" indent="0">
              <a:buNone/>
            </a:pPr>
            <a:r>
              <a:rPr lang="cs-CZ" dirty="0">
                <a:latin typeface="Calibri" panose="020F0502020204030204" pitchFamily="34" charset="0"/>
                <a:cs typeface="Times New Roman" panose="02020603050405020304" pitchFamily="18" charset="0"/>
              </a:rPr>
              <a:t>Claude </a:t>
            </a:r>
            <a:r>
              <a:rPr lang="cs-CZ" dirty="0" err="1">
                <a:latin typeface="Calibri" panose="020F0502020204030204" pitchFamily="34" charset="0"/>
                <a:cs typeface="Times New Roman" panose="02020603050405020304" pitchFamily="18" charset="0"/>
              </a:rPr>
              <a:t>Berthollet</a:t>
            </a:r>
            <a:r>
              <a:rPr lang="cs-CZ" dirty="0">
                <a:latin typeface="Calibri" panose="020F0502020204030204" pitchFamily="34" charset="0"/>
                <a:cs typeface="Times New Roman" panose="02020603050405020304" pitchFamily="18" charset="0"/>
              </a:rPr>
              <a:t> (1748 - 1822)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Odpůrce </a:t>
            </a:r>
            <a:r>
              <a:rPr lang="cs-CZ" sz="18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Prousta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cs-CZ" dirty="0">
                <a:latin typeface="Calibri" panose="020F0502020204030204" pitchFamily="34" charset="0"/>
                <a:cs typeface="Times New Roman" panose="02020603050405020304" pitchFamily="18" charset="0"/>
              </a:rPr>
              <a:t>John Dalton (1766 - 1844)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1808 – zákon násobných poměrů slučovacích 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Relativní hmotnosti</a:t>
            </a:r>
          </a:p>
          <a:p>
            <a:endParaRPr lang="cs-CZ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F1829D4-C72B-5A0B-425C-67980F96CA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651" y="1433563"/>
            <a:ext cx="4367135" cy="2396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1026FD89-EB33-F4B8-248D-8BBA8FDA6C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786" y="2474826"/>
            <a:ext cx="2176890" cy="40064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0512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E126EF3-2F17-7127-D369-89770423D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Atomisté 19. století: Chemický atomismus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4646661C-DD67-DCDF-90A8-6837EF10B8C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William </a:t>
                </a:r>
                <a:r>
                  <a:rPr lang="cs-CZ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Prout</a:t>
                </a: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sz="2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(1785 - 1850)</a:t>
                </a:r>
              </a:p>
              <a:p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Proutova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hypotéza </a:t>
                </a:r>
                <a:endParaRPr lang="cs-CZ" sz="1800" i="1" dirty="0">
                  <a:effectLst/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 b="0" i="0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X</m:t>
                          </m:r>
                        </m:sub>
                      </m:sSub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𝑘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 b="0" i="0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H</m:t>
                          </m:r>
                        </m:sub>
                      </m:sSub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 b="0" i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X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je hmotnost atomu,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 b="0" i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hmotnost atomu vodíku a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𝑘</m:t>
                    </m:r>
                  </m:oMath>
                </a14:m>
                <a:r>
                  <a:rPr lang="cs-CZ" sz="1800" i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je celočíselný násobek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>
                  <a:buNone/>
                </a:pPr>
                <a:r>
                  <a:rPr lang="cs-CZ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Amedeo</a:t>
                </a: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Avogadro</a:t>
                </a: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sz="2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(1776 - 1856)</a:t>
                </a:r>
              </a:p>
              <a:p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Avogadrův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zákon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𝑉</m:t>
                              </m:r>
                            </m:den>
                          </m:f>
                        </m:num>
                        <m:den>
                          <m:f>
                            <m:f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𝑉</m:t>
                              </m:r>
                            </m:den>
                          </m:f>
                        </m:den>
                      </m:f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j</m:t>
                              </m:r>
                            </m:sub>
                          </m:sSub>
                        </m:num>
                        <m:den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j</m:t>
                              </m:r>
                            </m:sub>
                          </m:sSub>
                        </m:den>
                      </m:f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kde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𝜌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a</m:t>
                    </m:r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𝜌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jsou hustoty plynů,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a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jsou celkové hmotnosti plynů,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je objem plynů,</a:t>
                </a:r>
                <a:r>
                  <a:rPr lang="cs-CZ" sz="1800" i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množství molekul 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j</m:t>
                        </m:r>
                      </m:sub>
                    </m:sSub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a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j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jsou hmotnosti jedné molekuly plynu</a:t>
                </a:r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4646661C-DD67-DCDF-90A8-6837EF10B8C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71" t="-20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3437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B07350D-AB03-A7FE-FF06-596910A69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Atomisté 19. století: Chemický atomismus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F63700A8-F0CC-7F15-E880-4B8C72D32FD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r>
                  <a:rPr lang="cs-CZ" sz="18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Avogadrův</a:t>
                </a: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zákon se dá odvodit ze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stavové rovnice ideálního plynu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𝑝𝑉</m:t>
                      </m:r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𝑁𝑘𝑇</m:t>
                      </m:r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𝑁</m:t>
                      </m:r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num>
                        <m:den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𝑘𝑇</m:t>
                          </m:r>
                        </m:den>
                      </m:f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𝑉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𝑘𝑜𝑛𝑠𝑡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𝑉</m:t>
                      </m:r>
                    </m:oMath>
                  </m:oMathPara>
                </a14:m>
                <a:endParaRPr lang="cs-CZ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Johann Josef </a:t>
                </a:r>
                <a:r>
                  <a:rPr lang="cs-CZ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Loschmidt</a:t>
                </a: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sz="2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(1821 - 1895)  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1865 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–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Avogadrova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konstanta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𝑁</m:t>
                        </m:r>
                      </m:e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6,023×</m:t>
                    </m:r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23</m:t>
                        </m:r>
                      </m:sup>
                    </m:sSup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mol</m:t>
                        </m:r>
                      </m:e>
                      <m:sup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(množství částic v jednom molu látky)</a:t>
                </a:r>
              </a:p>
              <a:p>
                <a:pPr marL="0" indent="0">
                  <a:buNone/>
                </a:pP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Dmitrij </a:t>
                </a:r>
                <a:r>
                  <a:rPr lang="cs-CZ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Ivanovič</a:t>
                </a: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Mendělejev </a:t>
                </a:r>
                <a:r>
                  <a:rPr lang="cs-CZ" sz="2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(1834 - 1907)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eriodická soustava prvků 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–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systematické souvislosti mezi prvky, které seřadil podle stoupající relativní hmotnosti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Později se ukázalo, že r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ozhodující je atomové číslo Z (počet protonů) 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–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prohození např.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kobaltu a niklu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Předpověděl existenci např. skandia, galia, germania</a:t>
                </a:r>
                <a:endParaRPr lang="cs-CZ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F63700A8-F0CC-7F15-E880-4B8C72D32FD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71" t="-85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31386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6535A2-B643-409A-4233-E6ADC45DF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Zástupný obsah 4" descr="Obsah obrázku savci, primát, zavřít, zírající&#10;&#10;Popis byl vytvořen automaticky">
            <a:extLst>
              <a:ext uri="{FF2B5EF4-FFF2-40B4-BE49-F238E27FC236}">
                <a16:creationId xmlns:a16="http://schemas.microsoft.com/office/drawing/2014/main" id="{10F922F3-859A-43EB-322B-B3A4B16A44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985" y="1654048"/>
            <a:ext cx="2515213" cy="3562319"/>
          </a:xfrm>
        </p:spPr>
      </p:pic>
      <p:pic>
        <p:nvPicPr>
          <p:cNvPr id="6" name="Obrázek 5" descr="Obsah obrázku stůl&#10;&#10;Popis byl vytvořen automaticky">
            <a:extLst>
              <a:ext uri="{FF2B5EF4-FFF2-40B4-BE49-F238E27FC236}">
                <a16:creationId xmlns:a16="http://schemas.microsoft.com/office/drawing/2014/main" id="{0FC1DAD7-9C9D-B25B-290C-88486EFBD6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534" y="1348541"/>
            <a:ext cx="6082199" cy="42985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56466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FEE959-3C03-6964-2AAE-4E131766E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Atomisté 19. století: Kinetická teorie látek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7DAC568-400E-C947-CB6D-7A441EE909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August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Krönig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(1822 - 1879)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1856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–</a:t>
            </a: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kinetický model plynu, který uvažoval pouze posuvný pohyb částic</a:t>
            </a:r>
          </a:p>
          <a:p>
            <a:pPr marL="0" indent="0">
              <a:buNone/>
            </a:pP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Rudolf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Clausius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(1822 - 1888)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1857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konvence kinetické teorie látek: </a:t>
            </a:r>
          </a:p>
          <a:p>
            <a:pPr marL="342900" indent="-342900">
              <a:buAutoNum type="arabicPeriod"/>
            </a:pP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átky jsou tvořeny částicemi, které jsou různé v různých látkách ve svém objemu i vzdálenosti</a:t>
            </a:r>
          </a:p>
          <a:p>
            <a:pPr marL="342900" indent="-342900">
              <a:buAutoNum type="arabicPeriod"/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Částice se neustále a neuspořádaně pohybují (tepelný pohyb), uvažoval i otáčivý a kmitavý pohyb molekul (tlak plynu, difuze, Brownův pohyb) </a:t>
            </a:r>
          </a:p>
          <a:p>
            <a:pPr marL="342900" indent="-342900">
              <a:buAutoNum type="arabicPeriod"/>
            </a:pP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ástice na sebe působí silami, které jsou odpudivé v malých vzdálenostech a přitažlivé ve větších vzdálenostech (kmitavý pohyb atomů v molekule)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Vazebná energie mezi částicemi –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musíme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dodat, abychom vazbu mezi částicemi zrušili</a:t>
            </a: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1066259090"/>
      </p:ext>
    </p:extLst>
  </p:cSld>
  <p:clrMapOvr>
    <a:masterClrMapping/>
  </p:clrMapOvr>
</p:sld>
</file>

<file path=ppt/theme/theme1.xml><?xml version="1.0" encoding="utf-8"?>
<a:theme xmlns:a="http://schemas.openxmlformats.org/drawingml/2006/main" name="Oříznutí">
  <a:themeElements>
    <a:clrScheme name="Oříznutí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Oříznutí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říznutí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Override1.xml><?xml version="1.0" encoding="utf-8"?>
<a:themeOverride xmlns:a="http://schemas.openxmlformats.org/drawingml/2006/main">
  <a:clrScheme name="Oříznutí">
    <a:dk1>
      <a:sysClr val="windowText" lastClr="000000"/>
    </a:dk1>
    <a:lt1>
      <a:sysClr val="window" lastClr="FFFFFF"/>
    </a:lt1>
    <a:dk2>
      <a:srgbClr val="191B0E"/>
    </a:dk2>
    <a:lt2>
      <a:srgbClr val="EFEDE3"/>
    </a:lt2>
    <a:accent1>
      <a:srgbClr val="8C8D86"/>
    </a:accent1>
    <a:accent2>
      <a:srgbClr val="E6C069"/>
    </a:accent2>
    <a:accent3>
      <a:srgbClr val="897B61"/>
    </a:accent3>
    <a:accent4>
      <a:srgbClr val="8DAB8E"/>
    </a:accent4>
    <a:accent5>
      <a:srgbClr val="77A2BB"/>
    </a:accent5>
    <a:accent6>
      <a:srgbClr val="E28394"/>
    </a:accent6>
    <a:hlink>
      <a:srgbClr val="77A2BB"/>
    </a:hlink>
    <a:folHlink>
      <a:srgbClr val="957A9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</TotalTime>
  <Words>1196</Words>
  <Application>Microsoft Office PowerPoint</Application>
  <PresentationFormat>Širokoúhlá obrazovka</PresentationFormat>
  <Paragraphs>127</Paragraphs>
  <Slides>17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21" baseType="lpstr">
      <vt:lpstr>Calibri</vt:lpstr>
      <vt:lpstr>Cambria Math</vt:lpstr>
      <vt:lpstr>Franklin Gothic Book</vt:lpstr>
      <vt:lpstr>Oříznutí</vt:lpstr>
      <vt:lpstr>Historie atomismu</vt:lpstr>
      <vt:lpstr>Starověké Řecko</vt:lpstr>
      <vt:lpstr>Starověké Řecko</vt:lpstr>
      <vt:lpstr>Starověké Řecko</vt:lpstr>
      <vt:lpstr>Atomisté 19. století: Chemický atomismus</vt:lpstr>
      <vt:lpstr>Atomisté 19. století: Chemický atomismus</vt:lpstr>
      <vt:lpstr>Atomisté 19. století: Chemický atomismus</vt:lpstr>
      <vt:lpstr>Prezentace aplikace PowerPoint</vt:lpstr>
      <vt:lpstr>Atomisté 19. století: Kinetická teorie látek</vt:lpstr>
      <vt:lpstr>Atomisté 19. století: Kinetická teorie látek</vt:lpstr>
      <vt:lpstr>Atomisté 19. století: Kinetická teorie látek – Difuze </vt:lpstr>
      <vt:lpstr>Atomisté 19. století: Kinetická teorie látek –Brownův pohyb</vt:lpstr>
      <vt:lpstr>Atomisté 19. století: Kinetická teorie látek –Brownův pohyb</vt:lpstr>
      <vt:lpstr>Atomisté 19. století: Kinetická teorie látek</vt:lpstr>
      <vt:lpstr>Objev elektronu</vt:lpstr>
      <vt:lpstr>Objev elektronu</vt:lpstr>
      <vt:lpstr>Obrázky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Historie atomismu</dc:title>
  <dc:creator> </dc:creator>
  <cp:lastModifiedBy> </cp:lastModifiedBy>
  <cp:revision>7</cp:revision>
  <dcterms:created xsi:type="dcterms:W3CDTF">2022-06-30T22:00:13Z</dcterms:created>
  <dcterms:modified xsi:type="dcterms:W3CDTF">2022-08-02T17:52:39Z</dcterms:modified>
</cp:coreProperties>
</file>