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75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DA29F0D-ADE9-460F-A209-3A8629A544D9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C8695592-E462-4C43-A5F8-23AC4B6EB082}" type="slidenum">
              <a:rPr lang="cs-CZ" smtClean="0"/>
              <a:t>‹#›</a:t>
            </a:fld>
            <a:endParaRPr lang="cs-CZ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24711981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29F0D-ADE9-460F-A209-3A8629A544D9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95592-E462-4C43-A5F8-23AC4B6EB08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465697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29F0D-ADE9-460F-A209-3A8629A544D9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95592-E462-4C43-A5F8-23AC4B6EB08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689603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29F0D-ADE9-460F-A209-3A8629A544D9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95592-E462-4C43-A5F8-23AC4B6EB08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395390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oddílu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DA29F0D-ADE9-460F-A209-3A8629A544D9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8695592-E462-4C43-A5F8-23AC4B6EB082}" type="slidenum">
              <a:rPr lang="cs-CZ" smtClean="0"/>
              <a:t>‹#›</a:t>
            </a:fld>
            <a:endParaRPr lang="cs-CZ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166710309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29F0D-ADE9-460F-A209-3A8629A544D9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95592-E462-4C43-A5F8-23AC4B6EB08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578828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29F0D-ADE9-460F-A209-3A8629A544D9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95592-E462-4C43-A5F8-23AC4B6EB08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572715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29F0D-ADE9-460F-A209-3A8629A544D9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95592-E462-4C43-A5F8-23AC4B6EB08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369521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29F0D-ADE9-460F-A209-3A8629A544D9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95592-E462-4C43-A5F8-23AC4B6EB08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526818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DA29F0D-ADE9-460F-A209-3A8629A544D9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8695592-E462-4C43-A5F8-23AC4B6EB082}" type="slidenum">
              <a:rPr lang="cs-CZ" smtClean="0"/>
              <a:t>‹#›</a:t>
            </a:fld>
            <a:endParaRPr lang="cs-CZ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983920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DA29F0D-ADE9-460F-A209-3A8629A544D9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8695592-E462-4C43-A5F8-23AC4B6EB082}" type="slidenum">
              <a:rPr lang="cs-CZ" smtClean="0"/>
              <a:t>‹#›</a:t>
            </a:fld>
            <a:endParaRPr lang="cs-CZ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7451229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8DA29F0D-ADE9-460F-A209-3A8629A544D9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C8695592-E462-4C43-A5F8-23AC4B6EB082}" type="slidenum">
              <a:rPr lang="cs-CZ" smtClean="0"/>
              <a:t>‹#›</a:t>
            </a:fld>
            <a:endParaRPr lang="cs-CZ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9010290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cs.wikipedia.org/wiki/Joseph_John_Thomson" TargetMode="External"/><Relationship Id="rId7" Type="http://schemas.openxmlformats.org/officeDocument/2006/relationships/hyperlink" Target="https://hozir.org/thomsons-model-of-the-atom.html" TargetMode="External"/><Relationship Id="rId2" Type="http://schemas.openxmlformats.org/officeDocument/2006/relationships/hyperlink" Target="https://cs.wikipedia.org/wiki/Thomson%C5%AFv_model_atomu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cs.wikipedia.org/wiki/Ernest_Rutherford" TargetMode="External"/><Relationship Id="rId5" Type="http://schemas.openxmlformats.org/officeDocument/2006/relationships/hyperlink" Target="https://cs.wikipedia.org/wiki/Rutherford%C5%AFv_experiment" TargetMode="External"/><Relationship Id="rId4" Type="http://schemas.openxmlformats.org/officeDocument/2006/relationships/hyperlink" Target="https://cs.wikipedia.org/wiki/Rutherford%C5%AFv_model_atomu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B79C809-196B-274D-0066-BCF4B28F368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dirty="0"/>
              <a:t>Modely atomu z 20. století</a:t>
            </a:r>
            <a:endParaRPr lang="cs-CZ" dirty="0"/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7E915A75-B094-A637-9177-382AE87E999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i="1" dirty="0"/>
              <a:t>Radek Jíša</a:t>
            </a:r>
          </a:p>
        </p:txBody>
      </p:sp>
    </p:spTree>
    <p:extLst>
      <p:ext uri="{BB962C8B-B14F-4D97-AF65-F5344CB8AC3E}">
        <p14:creationId xmlns:p14="http://schemas.microsoft.com/office/powerpoint/2010/main" val="28633033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3E74351-F3A9-1173-3036-1C1598DFE1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Thomsonův statický model atomu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7C697A19-465F-B722-1BB1-E5AB491016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Vytvořil Joseph John Thomson (1856 - 1940)</a:t>
            </a:r>
            <a:r>
              <a:rPr lang="cs-CZ" sz="1800" dirty="0">
                <a:latin typeface="Calibri" panose="020F0502020204030204" pitchFamily="34" charset="0"/>
                <a:cs typeface="Times New Roman" panose="02020603050405020304" pitchFamily="18" charset="0"/>
              </a:rPr>
              <a:t> roku 1902</a:t>
            </a:r>
            <a:endParaRPr lang="cs-CZ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cs-CZ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motnost a kladný elektrický náboj atomu jsou rovnoměrně a spojitě rozprostřené v celém atomu</a:t>
            </a:r>
          </a:p>
          <a:p>
            <a:r>
              <a:rPr lang="cs-CZ" sz="1800" dirty="0">
                <a:latin typeface="Calibri" panose="020F0502020204030204" pitchFamily="34" charset="0"/>
                <a:cs typeface="Times New Roman" panose="02020603050405020304" pitchFamily="18" charset="0"/>
              </a:rPr>
              <a:t>Podle Thomsona je hmotnost zajištěna elektrony – tisíce elektronů</a:t>
            </a:r>
          </a:p>
          <a:p>
            <a:r>
              <a:rPr lang="cs-CZ" sz="1800" dirty="0">
                <a:latin typeface="Calibri" panose="020F0502020204030204" pitchFamily="34" charset="0"/>
                <a:cs typeface="Times New Roman" panose="02020603050405020304" pitchFamily="18" charset="0"/>
              </a:rPr>
              <a:t>Kladný náboj není vázán na hmotu</a:t>
            </a:r>
          </a:p>
          <a:p>
            <a:r>
              <a:rPr lang="cs-CZ" sz="1800" dirty="0">
                <a:latin typeface="Calibri" panose="020F0502020204030204" pitchFamily="34" charset="0"/>
                <a:cs typeface="Times New Roman" panose="02020603050405020304" pitchFamily="18" charset="0"/>
              </a:rPr>
              <a:t>Též zván pudinkový model – elektrony jsou rozinky v kladně nabitém želé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81E449D4-F4A9-DB04-1B9A-CB6E07E0F3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7151" y="3311304"/>
            <a:ext cx="3068377" cy="3067369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Obrázek 4" descr="Obsah obrázku text, muž, osoba, oblek&#10;&#10;Popis byl vytvořen automaticky">
            <a:extLst>
              <a:ext uri="{FF2B5EF4-FFF2-40B4-BE49-F238E27FC236}">
                <a16:creationId xmlns:a16="http://schemas.microsoft.com/office/drawing/2014/main" id="{D211F987-488B-1022-5ABB-9915819681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6502" y="320730"/>
            <a:ext cx="1636395" cy="22542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725286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7D9A939-75A9-F8FA-1640-8DCD14191A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/>
              <a:t>Rutherfordův</a:t>
            </a:r>
            <a:r>
              <a:rPr lang="cs-CZ" dirty="0"/>
              <a:t> planetární model atomu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28D253B6-C46C-8F47-4DF4-515214A23151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cs-CZ" sz="1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1909 – Experiment 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Hanse Geigera (1882 - 1945) a Ernesta </a:t>
                </a:r>
                <a:r>
                  <a:rPr lang="cs-CZ" sz="1800" dirty="0" err="1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Marsdena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 (1889 - 1970) s rozptylem alfa částic na tenkých kovových foliích</a:t>
                </a:r>
              </a:p>
              <a:p>
                <a:r>
                  <a:rPr lang="cs-CZ" sz="1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Thomsonův model – téměř nulové odchylky</a:t>
                </a:r>
              </a:p>
              <a:p>
                <a:r>
                  <a:rPr lang="cs-CZ" sz="1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Výsledky experimentu – někdy se částice odrazily až o 180 stupňů</a:t>
                </a:r>
              </a:p>
              <a:p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Ernest </a:t>
                </a:r>
                <a:r>
                  <a:rPr lang="cs-CZ" sz="1800" dirty="0" err="1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Rutherford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 (1871 - 1937) roku </a:t>
                </a:r>
                <a:r>
                  <a:rPr lang="cs-CZ" sz="1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1911 vytvořil nový model atomu</a:t>
                </a:r>
              </a:p>
              <a:p>
                <a:r>
                  <a:rPr lang="cs-CZ" sz="1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Odraz částic způsobuje atomové jádro – většina hmoty a kladný náboj atomu</a:t>
                </a:r>
              </a:p>
              <a:p>
                <a:r>
                  <a:rPr lang="cs-CZ" sz="1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Velikost jádra: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sz="1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cs-CZ" sz="18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cs-CZ" sz="18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−15</m:t>
                        </m:r>
                      </m:sup>
                    </m:sSup>
                  </m:oMath>
                </a14:m>
                <a:r>
                  <a:rPr lang="cs-CZ" sz="1800" dirty="0">
                    <a:latin typeface="Cambria Math" panose="02040503050406030204" pitchFamily="18" charset="0"/>
                    <a:ea typeface="Cambria Math" panose="02040503050406030204" pitchFamily="18" charset="0"/>
                    <a:cs typeface="Calibri" panose="020F0502020204030204" pitchFamily="34" charset="0"/>
                  </a:rPr>
                  <a:t> </a:t>
                </a:r>
                <a:r>
                  <a:rPr lang="cs-CZ" sz="1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až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sz="1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cs-CZ" sz="18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cs-CZ" sz="18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−14</m:t>
                        </m:r>
                      </m:sup>
                    </m:sSup>
                  </m:oMath>
                </a14:m>
                <a:r>
                  <a:rPr lang="cs-CZ" sz="18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cs-CZ" sz="1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metru </a:t>
                </a:r>
              </a:p>
              <a:p>
                <a:r>
                  <a:rPr lang="cs-CZ" sz="1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Elektrony musí jádro obíhat (jako planety), Coulombovy síly by je jinak přitáhly do jádra</a:t>
                </a:r>
              </a:p>
              <a:p>
                <a:pPr marL="0" indent="0">
                  <a:buNone/>
                </a:pPr>
                <a:endParaRPr lang="cs-CZ" sz="1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mc:Choice>
        <mc:Fallback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28D253B6-C46C-8F47-4DF4-515214A2315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444" t="-136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Obrázek 3">
            <a:extLst>
              <a:ext uri="{FF2B5EF4-FFF2-40B4-BE49-F238E27FC236}">
                <a16:creationId xmlns:a16="http://schemas.microsoft.com/office/drawing/2014/main" id="{C34FFB54-68A8-2E39-D45F-7F23E35438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9244" y="2625504"/>
            <a:ext cx="2826076" cy="2434901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490591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C8963F0-24E0-6C3F-7A8D-17A5D0020A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/>
              <a:t>Rutherfordův</a:t>
            </a:r>
            <a:r>
              <a:rPr lang="cs-CZ" dirty="0"/>
              <a:t> planetární model atomu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2E819CC3-4597-D4F6-4331-728D6682CBFE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92500" lnSpcReduction="10000"/>
              </a:bodyPr>
              <a:lstStyle/>
              <a:p>
                <a:r>
                  <a:rPr lang="cs-CZ" sz="18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R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ovnoměrný pohyb </a:t>
                </a:r>
                <a:r>
                  <a:rPr lang="cs-CZ" sz="1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elektronu po kružnici 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cs-CZ" sz="18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cs-CZ" sz="18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sz="18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𝑚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cs-CZ" sz="18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e</m:t>
                              </m:r>
                            </m:sub>
                          </m:sSub>
                          <m:sSup>
                            <m:sSupPr>
                              <m:ctrlPr>
                                <a:rPr lang="cs-CZ" sz="18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cs-CZ" sz="18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𝑣</m:t>
                              </m:r>
                            </m:e>
                            <m:sup>
                              <m:r>
                                <a:rPr lang="cs-CZ" sz="18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cs-CZ" sz="18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𝑟</m:t>
                          </m:r>
                        </m:den>
                      </m:f>
                      <m:r>
                        <a:rPr lang="cs-CZ" sz="1800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cs-CZ" sz="18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cs-CZ" sz="18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cs-CZ" sz="18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4</m:t>
                          </m:r>
                          <m:r>
                            <a:rPr lang="cs-CZ" sz="18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𝜋</m:t>
                          </m:r>
                          <m:sSub>
                            <m:sSubPr>
                              <m:ctrlPr>
                                <a:rPr lang="cs-CZ" sz="18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sz="18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𝜀</m:t>
                              </m:r>
                            </m:e>
                            <m:sub>
                              <m:r>
                                <a:rPr lang="cs-CZ" sz="18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sub>
                          </m:sSub>
                        </m:den>
                      </m:f>
                      <m:r>
                        <a:rPr lang="cs-CZ" sz="1800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∙</m:t>
                      </m:r>
                      <m:f>
                        <m:fPr>
                          <m:ctrlPr>
                            <a:rPr lang="cs-CZ" sz="18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cs-CZ" sz="18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cs-CZ" sz="18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cs-CZ" sz="18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cs-CZ" sz="18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cs-CZ" sz="18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𝑟</m:t>
                              </m:r>
                            </m:e>
                            <m:sup>
                              <m:r>
                                <a:rPr lang="cs-CZ" sz="18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cs-CZ" sz="1800" i="1" dirty="0">
                  <a:latin typeface="Cambria Math" panose="020405030504060302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cs-CZ" sz="1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kde levá strana je dostředivá síla a pravá strana je Coulombova síla;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sz="1800"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cs-CZ" sz="1800">
                            <a:latin typeface="Cambria Math" panose="02040503050406030204" pitchFamily="18" charset="0"/>
                          </a:rPr>
                          <m:t>e</m:t>
                        </m:r>
                      </m:sub>
                    </m:sSub>
                  </m:oMath>
                </a14:m>
                <a:r>
                  <a:rPr lang="cs-CZ" sz="1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je hmotnost elektronu, </a:t>
                </a:r>
                <a14:m>
                  <m:oMath xmlns:m="http://schemas.openxmlformats.org/officeDocument/2006/math">
                    <m:r>
                      <a:rPr lang="cs-CZ" sz="1800">
                        <a:latin typeface="Cambria Math" panose="02040503050406030204" pitchFamily="18" charset="0"/>
                      </a:rPr>
                      <m:t>𝑣</m:t>
                    </m:r>
                  </m:oMath>
                </a14:m>
                <a:r>
                  <a:rPr lang="cs-CZ" sz="1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jeho rychlost, </a:t>
                </a:r>
                <a14:m>
                  <m:oMath xmlns:m="http://schemas.openxmlformats.org/officeDocument/2006/math">
                    <m:r>
                      <a:rPr lang="cs-CZ" sz="1800">
                        <a:latin typeface="Cambria Math" panose="02040503050406030204" pitchFamily="18" charset="0"/>
                      </a:rPr>
                      <m:t>𝑟</m:t>
                    </m:r>
                  </m:oMath>
                </a14:m>
                <a:r>
                  <a:rPr lang="cs-CZ" sz="1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poloměr kružnice,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sz="1800">
                            <a:latin typeface="Cambria Math" panose="02040503050406030204" pitchFamily="18" charset="0"/>
                          </a:rPr>
                          <m:t>𝜀</m:t>
                        </m:r>
                      </m:e>
                      <m:sub>
                        <m:r>
                          <a:rPr lang="cs-CZ" sz="180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cs-CZ" sz="1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permitivita vakua, </a:t>
                </a:r>
                <a14:m>
                  <m:oMath xmlns:m="http://schemas.openxmlformats.org/officeDocument/2006/math">
                    <m:r>
                      <a:rPr lang="cs-CZ" sz="1800">
                        <a:latin typeface="Cambria Math" panose="02040503050406030204" pitchFamily="18" charset="0"/>
                      </a:rPr>
                      <m:t>𝑒</m:t>
                    </m:r>
                  </m:oMath>
                </a14:m>
                <a:r>
                  <a:rPr lang="cs-CZ" sz="1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elementární náboj</a:t>
                </a:r>
              </a:p>
              <a:p>
                <a:r>
                  <a:rPr lang="cs-CZ" sz="1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Poloměr kružnice 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1800" b="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𝑟</m:t>
                      </m:r>
                      <m:r>
                        <a:rPr lang="cs-CZ" sz="180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4</m:t>
                          </m:r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𝜋</m:t>
                          </m:r>
                          <m:sSub>
                            <m:sSubPr>
                              <m:ctrlP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𝜀</m:t>
                              </m:r>
                            </m:e>
                            <m:sub>
                              <m: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sub>
                          </m:sSub>
                        </m:den>
                      </m:f>
                      <m:f>
                        <m:f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sSub>
                            <m:sSubPr>
                              <m:ctrlP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𝑚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cs-CZ" sz="18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e</m:t>
                              </m:r>
                            </m:sub>
                          </m:sSub>
                          <m:sSup>
                            <m:sSupPr>
                              <m:ctrlP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𝑣</m:t>
                              </m:r>
                            </m:e>
                            <m:sup>
                              <m: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cs-CZ" sz="1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r>
                  <a:rPr lang="cs-CZ" sz="18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R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ychlost elektronu 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1800" b="0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𝑣</m:t>
                      </m:r>
                      <m:r>
                        <a:rPr lang="cs-CZ" sz="1800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f>
                            <m:fPr>
                              <m:ctrlP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fPr>
                            <m:num>
                              <m: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4</m:t>
                              </m:r>
                              <m: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𝜋</m:t>
                              </m:r>
                              <m:sSub>
                                <m:sSubPr>
                                  <m:ctrlPr>
                                    <a:rPr lang="cs-CZ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cs-CZ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𝜀</m:t>
                                  </m:r>
                                </m:e>
                                <m:sub>
                                  <m:r>
                                    <a:rPr lang="cs-CZ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0</m:t>
                                  </m:r>
                                </m:sub>
                              </m:sSub>
                            </m:den>
                          </m:f>
                          <m:f>
                            <m:fPr>
                              <m:ctrlP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fPr>
                            <m:num>
                              <m:sSup>
                                <m:sSupPr>
                                  <m:ctrlPr>
                                    <a:rPr lang="cs-CZ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cs-CZ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𝑒</m:t>
                                  </m:r>
                                </m:e>
                                <m:sup>
                                  <m:r>
                                    <a:rPr lang="cs-CZ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num>
                            <m:den>
                              <m:sSub>
                                <m:sSubPr>
                                  <m:ctrlPr>
                                    <a:rPr lang="cs-CZ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cs-CZ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𝑚</m:t>
                                  </m:r>
                                </m:e>
                                <m:sub>
                                  <m:r>
                                    <m:rPr>
                                      <m:sty m:val="p"/>
                                    </m:rPr>
                                    <a:rPr lang="cs-CZ" sz="1800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e</m:t>
                                  </m:r>
                                </m:sub>
                              </m:sSub>
                              <m: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𝑟</m:t>
                              </m:r>
                            </m:den>
                          </m:f>
                        </m:e>
                      </m:rad>
                    </m:oMath>
                  </m:oMathPara>
                </a14:m>
                <a:endParaRPr lang="cs-CZ" sz="1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2E819CC3-4597-D4F6-4331-728D6682CBFE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381" t="-153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Obrázek 3">
            <a:extLst>
              <a:ext uri="{FF2B5EF4-FFF2-40B4-BE49-F238E27FC236}">
                <a16:creationId xmlns:a16="http://schemas.microsoft.com/office/drawing/2014/main" id="{53D38917-C201-7AC8-C38E-40B8BEAE54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7508" y="3555689"/>
            <a:ext cx="2794880" cy="2794077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181353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1FA95CD-4F82-A1A3-CDFD-BFCE754101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/>
              <a:t>Rutherfordův</a:t>
            </a:r>
            <a:r>
              <a:rPr lang="cs-CZ" dirty="0"/>
              <a:t> planetární model atomu – Nedostatky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7F3F6D4C-0A1A-A31E-C58C-9C40D4C3104A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Autofit/>
              </a:bodyPr>
              <a:lstStyle/>
              <a:p>
                <a:r>
                  <a:rPr lang="cs-CZ" sz="1700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K</a:t>
                </a:r>
                <a:r>
                  <a:rPr lang="cs-CZ" sz="17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aždé rychlosti elektronu přísluší vhodný poloměr a naopak – klasická mechanika a elektrodynamika připouštějí libovolné dráhy elektronu a tak libovolné frekvence záření elektronu – vyloučeno poznatky o atomárních spektrech</a:t>
                </a:r>
              </a:p>
              <a:p>
                <a:r>
                  <a:rPr lang="cs-CZ" sz="17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Elektron musí vyzařovat energii – po asi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sz="1700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cs-CZ" sz="17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</m:e>
                      <m:sup>
                        <m:r>
                          <a:rPr lang="cs-CZ" sz="17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−10</m:t>
                        </m:r>
                      </m:sup>
                    </m:sSup>
                  </m:oMath>
                </a14:m>
                <a:r>
                  <a:rPr lang="cs-CZ" sz="17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sekundy by se zřítil po spirále do jádra </a:t>
                </a:r>
              </a:p>
              <a:p>
                <a:r>
                  <a:rPr lang="cs-CZ" sz="17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Při tomto zřícení </a:t>
                </a:r>
                <a:r>
                  <a:rPr lang="cs-CZ" sz="17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by se měnila jeho oběžná dráha a tím i frekvence vyzařovaného elektromagnetického záření – atom by měl vysílat spojité spektrum, atomární spektra plynu jsou ale diskrétní</a:t>
                </a:r>
              </a:p>
              <a:p>
                <a:r>
                  <a:rPr lang="cs-CZ" sz="17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Obíhající elektron by musel stále vyzařovat elektromagnetické záření, avšak atom v základním stavu nevyzařuje </a:t>
                </a:r>
                <a:endParaRPr lang="cs-CZ" sz="17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7F3F6D4C-0A1A-A31E-C58C-9C40D4C3104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317" t="-850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Obrázek 3" descr="Obsah obrázku osoba, muž, oblek, staré&#10;&#10;Popis byl vytvořen automaticky">
            <a:extLst>
              <a:ext uri="{FF2B5EF4-FFF2-40B4-BE49-F238E27FC236}">
                <a16:creationId xmlns:a16="http://schemas.microsoft.com/office/drawing/2014/main" id="{5DE11392-FC3D-D553-0206-EE22FE9123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2634" y="4584826"/>
            <a:ext cx="1657985" cy="2209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10CEB2F8-15AD-A221-30B7-213CC9EE7CF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5483" y="4584826"/>
            <a:ext cx="2964633" cy="220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13292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0F0C0C6-55D4-DC55-A6A8-5FC30697CB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Obrázky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DB1E28D1-65D0-68C1-73E2-EB1319FCBF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cs-CZ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https://cs.wikipedia.org/wiki/Thomson%C5%AFv_model_atomu</a:t>
            </a:r>
            <a:endParaRPr lang="cs-CZ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cs-CZ" sz="1200" dirty="0">
                <a:solidFill>
                  <a:srgbClr val="44546A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https://cs.wikipedia.org/wiki/Joseph_John_Thomson</a:t>
            </a:r>
            <a:endParaRPr lang="cs-CZ" sz="1200" dirty="0">
              <a:solidFill>
                <a:srgbClr val="44546A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cs-CZ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https://cs.wikipedia.org/wiki/Rutherford%C5%AFv_model_atomu</a:t>
            </a:r>
            <a:endParaRPr lang="cs-CZ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cs-CZ" sz="1200" dirty="0">
                <a:solidFill>
                  <a:srgbClr val="44546A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https://cs.wikipedia.org/wiki/Rutherford%C5%AFv_experiment</a:t>
            </a:r>
            <a:endParaRPr lang="cs-CZ" sz="1200" dirty="0">
              <a:solidFill>
                <a:srgbClr val="44546A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cs-CZ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https://cs.wikipedia.org/wiki/Ernest_Rutherford</a:t>
            </a:r>
            <a:endParaRPr lang="cs-CZ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cs-CZ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7"/>
              </a:rPr>
              <a:t>https://hozir.org/thomsons-model-of-the-atom.html</a:t>
            </a:r>
            <a:endParaRPr lang="cs-CZ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cs-CZ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cs-CZ"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5064554"/>
      </p:ext>
    </p:extLst>
  </p:cSld>
  <p:clrMapOvr>
    <a:masterClrMapping/>
  </p:clrMapOvr>
</p:sld>
</file>

<file path=ppt/theme/theme1.xml><?xml version="1.0" encoding="utf-8"?>
<a:theme xmlns:a="http://schemas.openxmlformats.org/drawingml/2006/main" name="Oříznutí">
  <a:themeElements>
    <a:clrScheme name="Oříznutí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Oříznutí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říznutí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Oříznutí</Template>
  <TotalTime>51</TotalTime>
  <Words>406</Words>
  <Application>Microsoft Office PowerPoint</Application>
  <PresentationFormat>Širokoúhlá obrazovka</PresentationFormat>
  <Paragraphs>36</Paragraphs>
  <Slides>6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6</vt:i4>
      </vt:variant>
    </vt:vector>
  </HeadingPairs>
  <TitlesOfParts>
    <vt:vector size="10" baseType="lpstr">
      <vt:lpstr>Calibri</vt:lpstr>
      <vt:lpstr>Cambria Math</vt:lpstr>
      <vt:lpstr>Franklin Gothic Book</vt:lpstr>
      <vt:lpstr>Oříznutí</vt:lpstr>
      <vt:lpstr>Modely atomu z 20. století</vt:lpstr>
      <vt:lpstr>Thomsonův statický model atomu</vt:lpstr>
      <vt:lpstr>Rutherfordův planetární model atomu</vt:lpstr>
      <vt:lpstr>Rutherfordův planetární model atomu</vt:lpstr>
      <vt:lpstr>Rutherfordův planetární model atomu – Nedostatky</vt:lpstr>
      <vt:lpstr>Obrázky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Modely atomu z 20. století</dc:title>
  <dc:creator> </dc:creator>
  <cp:lastModifiedBy> </cp:lastModifiedBy>
  <cp:revision>7</cp:revision>
  <dcterms:created xsi:type="dcterms:W3CDTF">2022-06-30T22:00:34Z</dcterms:created>
  <dcterms:modified xsi:type="dcterms:W3CDTF">2022-08-02T17:56:13Z</dcterms:modified>
</cp:coreProperties>
</file>