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959174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4303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3760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7645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8714988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2941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655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8363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1248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2739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85780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CFCD214-74DC-4290-976D-C03EC35C108E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575BDC2C-C9EB-4578-B6F9-FA7578E8BB9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42027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is.muni.cz/elportal/estud/pedf/ps09/slouceniny/web/pages/13.html" TargetMode="External"/><Relationship Id="rId3" Type="http://schemas.openxmlformats.org/officeDocument/2006/relationships/hyperlink" Target="https://www.aldebaran.cz/bulletin/2005_13_mic.php" TargetMode="External"/><Relationship Id="rId7" Type="http://schemas.openxmlformats.org/officeDocument/2006/relationships/hyperlink" Target="https://lide.uhk.cz/prf/ucitel/lipovji1/teaching/smf1zs16-17/sternuv-gerlachuv_experiment.pdf" TargetMode="External"/><Relationship Id="rId2" Type="http://schemas.openxmlformats.org/officeDocument/2006/relationships/hyperlink" Target="https://cs.wikipedia.org/wiki/Atomov%C3%BD_orbita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dnes.cz/zpravy/archiv/cely-svet-hleda-zazracnou-soucastku-ktera-zmeni-pocitace.A110412_115234_kavarna_chu" TargetMode="External"/><Relationship Id="rId5" Type="http://schemas.openxmlformats.org/officeDocument/2006/relationships/hyperlink" Target="https://x-spectrum.de/our-company-our-services/casestudies/orbital-imaging/" TargetMode="External"/><Relationship Id="rId10" Type="http://schemas.openxmlformats.org/officeDocument/2006/relationships/hyperlink" Target="https://cs.wikipedia.org/wiki/Elektronov%C3%BD_obal" TargetMode="External"/><Relationship Id="rId4" Type="http://schemas.openxmlformats.org/officeDocument/2006/relationships/hyperlink" Target="https://handwiki.org/wiki/Physics:Vector_model_of_the_atom" TargetMode="External"/><Relationship Id="rId9" Type="http://schemas.openxmlformats.org/officeDocument/2006/relationships/hyperlink" Target="https://e-learning.vscht.cz/mod/page/view.php?id=1307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653E78-EB79-12E1-3D42-807C01CAC1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Elektronový obal atomu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8E5B9DD6-3659-DB65-523E-7D50E9EC5E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i="1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232682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3A0C91-BA6B-F2AB-A2B2-311A3A72B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28B1111-46DE-55BB-7259-88EA25D1C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https://cs.wikipedia.org/wiki/Atomov%C3%BD_orbital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https://www.aldebaran.cz/bulletin/2005_13_mic.php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https://handwiki.org/wiki/Physics:Vector_model_of_the_atom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https://x-spectrum.de/our-company-our-services/casestudies/orbital-imaging/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/>
              </a:rPr>
              <a:t>https://www.idnes.cz/zpravy/archiv/cely-svet-hleda-zazracnou-soucastku-ktera-zmeni-pocitace.A110412_115234_kavarna_chu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/>
              </a:rPr>
              <a:t>https://lide.uhk.cz/prf/ucitel/lipovji1/teaching/smf1zs16-17/sternuv-gerlachuv_experiment.pdf</a:t>
            </a:r>
            <a:endParaRPr lang="cs-CZ" sz="1200" dirty="0">
              <a:solidFill>
                <a:srgbClr val="44546A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8"/>
              </a:rPr>
              <a:t>https://is.muni.cz/elportal/estud/pedf/ps09/slouceniny/web/pages/13.html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9"/>
              </a:rPr>
              <a:t>https://e-learning.vscht.cz/mod/page/view.php?id=13073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10"/>
              </a:rPr>
              <a:t>https://cs.wikipedia.org/wiki/Elektronov%C3%BD_obal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85154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38838B6-5119-3583-C9AD-70196F4D6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Kvantová čísla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80A2EE5-0F31-251B-430C-65DC9B9E45C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Elektronový obal atomu popisuje elektronová konfigurace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Orbitaly jsou oblasti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ve kterých se s velkou pravděpodobností elektron nachází a jsou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popsané kvantovými čísly, které vyplívají ze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Schrödingerovy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rovnice</a:t>
                </a:r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Hlavní kvantové číslo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: 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– energie a velikost orbitalů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celočíselné hodnoty větší než nula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 2, 3…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– v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ětší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=&gt;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větší energie</a:t>
                </a: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– energie elektronu v atomu vodíku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𝜋</m:t>
                                  </m:r>
                                  <m:sSub>
                                    <m:sSubPr>
                                      <m:ctrlPr>
                                        <a:rPr lang="cs-CZ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𝜀</m:t>
                                      </m:r>
                                    </m:e>
                                    <m:sub>
                                      <m:r>
                                        <a:rPr lang="cs-CZ" sz="1800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∙2</m:t>
                          </m:r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ℏ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80A2EE5-0F31-251B-430C-65DC9B9E45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20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78C43B3E-67A1-A064-2CC0-EA77B3FDBB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179" y="3105339"/>
            <a:ext cx="4725821" cy="306686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FA5F324F-5A7A-2802-03F8-0E287FEEF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0" y="57244"/>
            <a:ext cx="27432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719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89F959-9DFC-EECE-7A99-75F6BFCCB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Kvantová čísla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5BA7418-6C01-94F5-7D14-BC998985D75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Vedlejší kvantové číslo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cs-CZ" dirty="0"/>
                  <a:t>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– energie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orbitalu a jeho tvar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celočíselné hodnoty </a:t>
                </a:r>
                <a14:m>
                  <m:oMath xmlns:m="http://schemas.openxmlformats.org/officeDocument/2006/math"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0≤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𝑙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d>
                      <m:d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</m:oMath>
                </a14:m>
                <a:endParaRPr lang="cs-CZ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značení 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od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𝑙</m:t>
                    </m:r>
                    <m:r>
                      <a:rPr lang="cs-CZ" sz="18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𝑙</m:t>
                    </m:r>
                    <m:r>
                      <a:rPr lang="cs-CZ" sz="18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=6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s, p, d, f, g, h, i 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velikost momentu hybnosti elektronu (orbitální moment)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𝐿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=ℏ</m:t>
                      </m:r>
                      <m:rad>
                        <m:radPr>
                          <m:degHide m:val="on"/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𝑙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𝑙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+1)</m:t>
                          </m:r>
                        </m:e>
                      </m:rad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což je podobné s Bohrovým vztahem (nesprávný, ale dává správné výsledky pro vodík)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𝐿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=ℏ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𝑛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5BA7418-6C01-94F5-7D14-BC998985D75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6BAE33A6-ED08-5848-66C6-C7831D33AF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7" t="14824" r="10242" b="15264"/>
          <a:stretch/>
        </p:blipFill>
        <p:spPr>
          <a:xfrm>
            <a:off x="7288040" y="990600"/>
            <a:ext cx="4246494" cy="287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22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BCC861-47EE-4F6F-4CAB-B68273DC6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Kvantová čísla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DEAC705-37E0-7904-FE85-20A84A8B52F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600" y="2285999"/>
                <a:ext cx="9601200" cy="3725501"/>
              </a:xfrm>
            </p:spPr>
            <p:txBody>
              <a:bodyPr>
                <a:normAutofit/>
              </a:bodyPr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Magnetické kvantové číslo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cs-CZ" sz="1800" b="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orientace orbitalu v prostoru</a:t>
                </a:r>
              </a:p>
              <a:p>
                <a:pPr marL="0" indent="0">
                  <a:buNone/>
                </a:pPr>
                <a:r>
                  <a:rPr lang="cs-CZ" sz="1800" b="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celočíselné hodnoty </a:t>
                </a:r>
                <a14:m>
                  <m:oMath xmlns:m="http://schemas.openxmlformats.org/officeDocument/2006/math">
                    <m:r>
                      <a:rPr lang="cs-CZ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cs-CZ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𝑙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endParaRPr lang="cs-CZ" sz="1800" b="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Spinové kvantové číslo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𝑠</m:t>
                    </m:r>
                  </m:oMath>
                </a14:m>
                <a:r>
                  <a:rPr lang="cs-CZ" sz="1800" b="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nevyplívá ze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Schrödingerovy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rovnice </a:t>
                </a:r>
              </a:p>
              <a:p>
                <a:pPr marL="0" indent="0">
                  <a:buNone/>
                </a:pPr>
                <a:r>
                  <a:rPr lang="cs-CZ" sz="1800" b="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popisuje vnitřní stav elektronu</a:t>
                </a:r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u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elektronu vždy </a:t>
                </a:r>
                <a14:m>
                  <m:oMath xmlns:m="http://schemas.openxmlformats.org/officeDocument/2006/math">
                    <m:r>
                      <a:rPr lang="cs-CZ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cs-CZ" sz="1800" b="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velikost spinu elektronu </a:t>
                </a:r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𝑆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=ℏ</m:t>
                      </m:r>
                      <m:rad>
                        <m:radPr>
                          <m:degHide m:val="on"/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+1)</m:t>
                          </m:r>
                        </m:e>
                      </m:rad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=ℏ</m:t>
                      </m:r>
                      <m:rad>
                        <m:radPr>
                          <m:degHide m:val="on"/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3/4</m:t>
                          </m:r>
                        </m:e>
                      </m:rad>
                    </m:oMath>
                  </m:oMathPara>
                </a14:m>
                <a:endParaRPr lang="cs-CZ" sz="1800" b="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DEAC705-37E0-7904-FE85-20A84A8B52F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2285999"/>
                <a:ext cx="9601200" cy="3725501"/>
              </a:xfrm>
              <a:blipFill>
                <a:blip r:embed="rId2"/>
                <a:stretch>
                  <a:fillRect l="-508" t="-114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 descr="Obsah obrázku interiér, barevné&#10;&#10;Popis byl vytvořen automaticky">
            <a:extLst>
              <a:ext uri="{FF2B5EF4-FFF2-40B4-BE49-F238E27FC236}">
                <a16:creationId xmlns:a16="http://schemas.microsoft.com/office/drawing/2014/main" id="{BB3A866D-709E-D05E-EB37-2592D31F8F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1855" r="2078" b="1757"/>
          <a:stretch/>
        </p:blipFill>
        <p:spPr bwMode="auto">
          <a:xfrm>
            <a:off x="5676523" y="452673"/>
            <a:ext cx="6240052" cy="36032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7087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24500A-1053-F27C-7FD3-09236A8A0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Kvantová čísla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5E92869-3DFB-555A-CDA5-389C2395D3F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pinové 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magnetické číslo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a:rPr lang="cs-CZ" sz="18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p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rojekce spinu do směru osy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nabývá hodnot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=±1/2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cs-CZ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𝒛</m:t>
                          </m:r>
                        </m:sub>
                      </m:sSub>
                      <m:r>
                        <a:rPr lang="cs-CZ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</m:sub>
                      </m:sSub>
                      <m:r>
                        <a:rPr lang="cs-CZ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ℏ=±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ℏ</m:t>
                          </m:r>
                        </m:num>
                        <m:den>
                          <m:r>
                            <a:rPr lang="cs-CZ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5E92869-3DFB-555A-CDA5-389C2395D3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1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6F41FA2B-09D9-09FB-9D66-A7316B625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988" y="3252881"/>
            <a:ext cx="2895190" cy="222706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EB61F4C-1978-8DFC-FEF7-F1930147C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988" y="0"/>
            <a:ext cx="2895190" cy="33005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0FD9EC03-E253-DAE1-31EE-F5DB44D03BE0}"/>
              </a:ext>
            </a:extLst>
          </p:cNvPr>
          <p:cNvSpPr txBox="1"/>
          <p:nvPr/>
        </p:nvSpPr>
        <p:spPr>
          <a:xfrm>
            <a:off x="8350988" y="5479950"/>
            <a:ext cx="2895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Grafický model kvantování orbitálního a spinového momentu hybnosti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E491301B-185B-50E4-786C-D79E0EFC88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422" y="4076700"/>
            <a:ext cx="4442499" cy="26176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664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DAA5151-FBD3-20B4-F7ED-2EE381280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Kvantová čísla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F61571F-CAB3-6317-7FF9-9E7A4F4452D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Elektron je nabitá částice – momentu hybnosti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𝑆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přísluší i magnetický moment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spinový magnetický moment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𝝁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</m:den>
                      </m:f>
                      <m:r>
                        <a:rPr lang="cs-CZ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𝑺</m:t>
                      </m:r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projekce na osu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</m:oMath>
                </a14:m>
                <a:endParaRPr lang="cs-CZ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𝑠𝑧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cs-CZ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cs-CZ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𝒛</m:t>
                          </m:r>
                        </m:sub>
                      </m:sSub>
                      <m:r>
                        <a:rPr lang="cs-CZ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=±</m:t>
                      </m:r>
                      <m:f>
                        <m:fPr>
                          <m:ctrlPr>
                            <a:rPr lang="cs-CZ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𝒆</m:t>
                          </m:r>
                          <m:r>
                            <a:rPr lang="cs-CZ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ℏ</m:t>
                          </m:r>
                        </m:num>
                        <m:den>
                          <m:r>
                            <a:rPr lang="cs-CZ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F61571F-CAB3-6317-7FF9-9E7A4F4452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1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9200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D07F78-6DCA-A7B4-40CD-070CF2EBA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Kvantová čísla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D0D8E56-0AB0-43B0-8A12-9B543B2760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xperiment Otto Sterna (1888 - 1969) a Walthera </a:t>
            </a:r>
            <a:r>
              <a:rPr lang="cs-CZ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Gerlacha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(1889 - 1979) z roku 1922 – prokázal </a:t>
            </a: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kvantování magnetického kvantového momentu a prostorové orientace momentu hybnosti</a:t>
            </a:r>
          </a:p>
          <a:p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Atomy s celkovým orbitálním momentem hybnosti rovným nule budou mít i celkový magnetický moment hybnosti roven nule – experiment vyvrátil – 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vlastní magnetický moment elektronu </a:t>
            </a: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A45223B-04B1-1050-6FF7-BECFE02DF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3636929"/>
            <a:ext cx="4533900" cy="2638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0931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620534-13E8-FB42-5BB6-CBCBF60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Elektronová konfigurace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ADB00A8-552F-7EF2-789E-DEB29F0BDD3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usíme dodržovat pravidla: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Každý atom bude mít takovou elektronovou konfiguraci, která odpovídá nejnižší možné energii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Pauliho vylučovací princip – žádné elektrony v atomu nesmí být ve stejném kvantovém stavu</a:t>
                </a: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Madelungovo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pravidlo – orbitaly se zaplňují v pořadí od nejmenšího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součtu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sz="1800"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cs-CZ" sz="1800"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cs-CZ" sz="1800"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cs-CZ" sz="1800"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𝑙</m:t>
                        </m:r>
                      </m:e>
                    </m:d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pokud se součet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sz="1800"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cs-CZ" sz="1800"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cs-CZ" sz="1800"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cs-CZ" sz="1800"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𝑙</m:t>
                        </m:r>
                      </m:e>
                    </m:d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u dvou orbitalů rovná, tak se nejdříve zaplní orbital s menším </a:t>
                </a:r>
                <a14:m>
                  <m:oMath xmlns:m="http://schemas.openxmlformats.org/officeDocument/2006/math">
                    <m:r>
                      <a:rPr lang="cs-CZ" sz="1800"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Hundovo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pravidlo – nejdříve se degenerované orbitaly zaplní elektrony se stejnou orientací spinu</a:t>
                </a:r>
                <a:endParaRPr lang="cs-CZ" dirty="0"/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ADB00A8-552F-7EF2-789E-DEB29F0BDD3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 descr="Obsah obrázku text, účtenka&#10;&#10;Popis byl vytvořen automaticky">
            <a:extLst>
              <a:ext uri="{FF2B5EF4-FFF2-40B4-BE49-F238E27FC236}">
                <a16:creationId xmlns:a16="http://schemas.microsoft.com/office/drawing/2014/main" id="{5C144370-F0D4-ACC0-ED3A-5EC0DE7E89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4" t="9426" r="15473" b="4781"/>
          <a:stretch/>
        </p:blipFill>
        <p:spPr>
          <a:xfrm>
            <a:off x="8157172" y="153910"/>
            <a:ext cx="2663228" cy="254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28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9B8C95A-68B4-C929-8040-70EACCA3E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Elektronová konfigurace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186C463-3351-3D30-BE7A-8C38FC4308C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lavní kvantové číslo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pro valenční elektronovou vrstvu odpovídá periodě prvku v periodické soustavě prvků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S, p, d, f-prvk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y 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Prvky ve stejné skupině (sloupec) mají v poslední (u d-prvků předposlední) vrstvě elektronového obalu stejný počet elektronů a mají podobné chemické vlastnosti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186C463-3351-3D30-BE7A-8C38FC4308C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1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 descr="Obsah obrázku stůl&#10;&#10;Popis byl vytvořen automaticky">
            <a:extLst>
              <a:ext uri="{FF2B5EF4-FFF2-40B4-BE49-F238E27FC236}">
                <a16:creationId xmlns:a16="http://schemas.microsoft.com/office/drawing/2014/main" id="{43B4D2BB-2F35-AFE5-58E2-2FFFE57913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60" y="3955014"/>
            <a:ext cx="5261434" cy="281407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816E9896-2019-1AE8-B9CD-0228E83C34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34" y="3955014"/>
            <a:ext cx="4040598" cy="281407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171423678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Oříznutí</Template>
  <TotalTime>62</TotalTime>
  <Words>629</Words>
  <Application>Microsoft Office PowerPoint</Application>
  <PresentationFormat>Širokoúhlá obrazovka</PresentationFormat>
  <Paragraphs>64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Calibri</vt:lpstr>
      <vt:lpstr>Cambria Math</vt:lpstr>
      <vt:lpstr>Franklin Gothic Book</vt:lpstr>
      <vt:lpstr>Oříznutí</vt:lpstr>
      <vt:lpstr>Elektronový obal atomu</vt:lpstr>
      <vt:lpstr>Kvantová čísla</vt:lpstr>
      <vt:lpstr>Kvantová čísla</vt:lpstr>
      <vt:lpstr>Kvantová čísla</vt:lpstr>
      <vt:lpstr>Kvantová čísla</vt:lpstr>
      <vt:lpstr>Kvantová čísla</vt:lpstr>
      <vt:lpstr>Kvantová čísla</vt:lpstr>
      <vt:lpstr>Elektronová konfigurace</vt:lpstr>
      <vt:lpstr>Elektronová konfigurace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Elektronový obal atomu</dc:title>
  <dc:creator> </dc:creator>
  <cp:lastModifiedBy> </cp:lastModifiedBy>
  <cp:revision>6</cp:revision>
  <dcterms:created xsi:type="dcterms:W3CDTF">2022-06-30T22:02:11Z</dcterms:created>
  <dcterms:modified xsi:type="dcterms:W3CDTF">2022-08-02T18:19:02Z</dcterms:modified>
</cp:coreProperties>
</file>