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6" r:id="rId4"/>
    <p:sldId id="284" r:id="rId5"/>
    <p:sldId id="285" r:id="rId6"/>
    <p:sldId id="258" r:id="rId7"/>
    <p:sldId id="287" r:id="rId8"/>
    <p:sldId id="288" r:id="rId9"/>
    <p:sldId id="289" r:id="rId10"/>
    <p:sldId id="290" r:id="rId11"/>
    <p:sldId id="292" r:id="rId12"/>
    <p:sldId id="291" r:id="rId13"/>
    <p:sldId id="294" r:id="rId14"/>
    <p:sldId id="293" r:id="rId15"/>
    <p:sldId id="295" r:id="rId16"/>
    <p:sldId id="271" r:id="rId17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4394765-A95D-CB81-6AC9-9AF3D995F2BA}" name="Kubín Jaroslav" initials="KJ" userId="S::kubinj05@jcu.cz::5e637f81-79b9-4051-a6f3-bd0f529d363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1C39"/>
    <a:srgbClr val="99FFCC"/>
    <a:srgbClr val="BBFD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8/10/relationships/authors" Target="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D145C60-12ED-4B8D-A87F-EA770B7EB4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6A11E96-7CD7-4126-9249-1B488FF052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88394CD-594F-4C47-9555-1131F82D0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AF3D5E7-D40B-4F93-A21A-023C39059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2B8E72A-C39F-45D7-A908-89E9FD98B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7733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78246A6-6AEF-4F29-989E-41010EC51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1A252F23-8079-46AF-AA6D-22243C86C2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7941E14-CCC9-4450-9A87-30C7148A4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20147B7-FD38-433E-A08D-4C709BA05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5168661-910A-4795-ADA0-E8B884EC3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6632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2C44F0BE-B313-45C5-AB9C-45BFD73AFF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439B860-5764-4C79-84F9-0A7F4C423A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98130D1-4667-428B-873C-4CF183518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34BFB7C-BCDA-4344-9428-A0FB49A78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D95DFC7-CB82-4BFB-B903-64FF8F452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5262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D566C6F-9249-42C3-84B1-80FCA79C1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80B5145-86E3-424C-BBA5-5DD130FCD4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C22BEC4-629E-42EA-99F8-F877CA251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52C67FC-2D06-4F94-9912-6740C4F3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677A6A2-7AAB-4120-84B2-18E05BDF3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4741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1E028DD-D18C-4A2F-9383-4604A9495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AB99D98-ABC8-4DED-8AD8-25652399BD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F912A0D-5038-403F-B1F0-0B14459FD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EBA239D-1EFE-47BB-A61B-939B35D7D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2E37E16-6EB1-4146-A8E3-3E53D135A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0039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C67C70C-3073-477F-B894-0860705B6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F0A602C-F393-448C-90F0-91D733E3EA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E8C06F73-6CE4-456E-8A1E-2FEDE0CE14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EE616156-C3BA-4715-9CDD-AEEF298CF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59CFBEF-39AD-46C0-ABB1-D9BECA9F6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0FED2A3-45B6-4754-9B53-748857822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0801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D8E5631-DC54-482D-96E0-293B5406A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1D46D80-7E22-411A-BE6C-2EE6048CDD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AE8B098-D6C6-4060-963F-D02D53D895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9FD35BC9-30B6-4FB0-8DAD-E5E3833651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6C37C81-F15E-4DC3-BF91-80B449B81D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6C3D5561-75A8-42AF-851A-7F8120386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3E624EA9-4F35-43B0-91C5-09C0E473D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035D4B56-3C62-4391-934F-6922A64D6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878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FFD2797-2575-4586-A31F-A207E2798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774BD560-8DB9-4DE9-AE65-E88DF8ADD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C73DAF7-5980-43A0-9855-DBF74D16D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4391AA12-1A39-4F70-80F3-9DCFC158F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5802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929EB99C-92A0-4CD8-8BB0-687E8D577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87A7AA4E-FD40-42A4-B306-BF170A9D5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B94AF85-791D-4BD9-94FC-A32C2841B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9937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99DAF5-2883-4BA9-8E10-96B3827AA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76A243C-8415-42D4-ACA8-B7CFE2068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66921AE-9431-4CAF-B8E7-A8064C4DFD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014DB3F-DA06-4232-8915-781E2B1D5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BC8A8FB-6527-45A1-B83E-D0739DF4E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DE1CA0F9-20B8-4467-ADD0-DDE9EB812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4486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B10166F-19CA-4374-9488-90446EEBF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AE10D455-46A8-4244-BC6B-DE73C02B2B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50916CE3-70CF-4647-93D2-2B98D34B8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073BB1A8-2E5D-495A-B039-B36470140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74774076-BF29-48BB-AB0C-3F5207CD7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C3851CE-1EE2-4DFC-9D41-98A2D1F49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8533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87BC4CB9-C963-4EE6-948F-4F3A23C99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9AF9FD2-2B3C-4699-A8B5-14941D6A2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E86FAA5-55FC-42E9-BD07-A655A33E0C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B6D1DF5-55B8-441C-99FB-C0620DD7AB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E4A2F7A-1816-4522-A908-FE52BF91B0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8343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kupina 10">
            <a:extLst>
              <a:ext uri="{FF2B5EF4-FFF2-40B4-BE49-F238E27FC236}">
                <a16:creationId xmlns:a16="http://schemas.microsoft.com/office/drawing/2014/main" id="{1D90DD22-5D5D-456B-8D1C-0EC87947F87F}"/>
              </a:ext>
            </a:extLst>
          </p:cNvPr>
          <p:cNvGrpSpPr/>
          <p:nvPr/>
        </p:nvGrpSpPr>
        <p:grpSpPr>
          <a:xfrm>
            <a:off x="1" y="-2"/>
            <a:ext cx="5806439" cy="6912000"/>
            <a:chOff x="0" y="-2"/>
            <a:chExt cx="7229019" cy="6883548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8" name="Ovál 7">
              <a:extLst>
                <a:ext uri="{FF2B5EF4-FFF2-40B4-BE49-F238E27FC236}">
                  <a16:creationId xmlns:a16="http://schemas.microsoft.com/office/drawing/2014/main" id="{38871DE6-3A6B-4B69-9C3E-774C0040C1AC}"/>
                </a:ext>
              </a:extLst>
            </p:cNvPr>
            <p:cNvSpPr/>
            <p:nvPr/>
          </p:nvSpPr>
          <p:spPr>
            <a:xfrm>
              <a:off x="714470" y="7546"/>
              <a:ext cx="6514549" cy="687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9" name="Obdélník 8">
              <a:extLst>
                <a:ext uri="{FF2B5EF4-FFF2-40B4-BE49-F238E27FC236}">
                  <a16:creationId xmlns:a16="http://schemas.microsoft.com/office/drawing/2014/main" id="{ADA6BA57-B986-4911-B46D-9B085D9FA285}"/>
                </a:ext>
              </a:extLst>
            </p:cNvPr>
            <p:cNvSpPr/>
            <p:nvPr/>
          </p:nvSpPr>
          <p:spPr>
            <a:xfrm>
              <a:off x="0" y="-2"/>
              <a:ext cx="4251960" cy="68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sp>
        <p:nvSpPr>
          <p:cNvPr id="5" name="Obdélník 4">
            <a:extLst>
              <a:ext uri="{FF2B5EF4-FFF2-40B4-BE49-F238E27FC236}">
                <a16:creationId xmlns:a16="http://schemas.microsoft.com/office/drawing/2014/main" id="{1352E4E1-ED5E-4A31-9629-40AA1E6EB296}"/>
              </a:ext>
            </a:extLst>
          </p:cNvPr>
          <p:cNvSpPr/>
          <p:nvPr/>
        </p:nvSpPr>
        <p:spPr>
          <a:xfrm rot="5400000">
            <a:off x="8384685" y="2460134"/>
            <a:ext cx="5981699" cy="1061430"/>
          </a:xfrm>
          <a:prstGeom prst="rect">
            <a:avLst/>
          </a:prstGeom>
          <a:solidFill>
            <a:srgbClr val="E91C3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DD0CF75-3297-4D40-86BB-1021BE3D7F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44437" y="1179095"/>
            <a:ext cx="5820697" cy="4572000"/>
          </a:xfrm>
        </p:spPr>
        <p:txBody>
          <a:bodyPr>
            <a:noAutofit/>
          </a:bodyPr>
          <a:lstStyle/>
          <a:p>
            <a:r>
              <a:rPr lang="cs-CZ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Euglenophyta</a:t>
            </a:r>
            <a:br>
              <a:rPr lang="cs-CZ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</a:br>
            <a:br>
              <a:rPr lang="cs-CZ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cs-CZ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Cryptophyta</a:t>
            </a:r>
            <a:br>
              <a:rPr lang="cs-CZ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</a:br>
            <a:br>
              <a:rPr lang="cs-CZ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cs-CZ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Dinophyta</a:t>
            </a:r>
            <a:r>
              <a:rPr lang="cs-CZ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 a</a:t>
            </a:r>
            <a:br>
              <a:rPr lang="cs-CZ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</a:br>
            <a:br>
              <a:rPr lang="cs-CZ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cs-CZ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cs-CZ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Haptophyta</a:t>
            </a:r>
            <a:endParaRPr lang="cs-CZ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F0F7DF7A-3333-4815-882C-1F8EF764BB57}"/>
              </a:ext>
            </a:extLst>
          </p:cNvPr>
          <p:cNvSpPr txBox="1"/>
          <p:nvPr/>
        </p:nvSpPr>
        <p:spPr>
          <a:xfrm>
            <a:off x="0" y="6481122"/>
            <a:ext cx="1773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>
                <a:solidFill>
                  <a:schemeClr val="bg1"/>
                </a:solidFill>
                <a:latin typeface="Selawik" panose="020B0502040204020203" pitchFamily="34" charset="-18"/>
              </a:rPr>
              <a:t>foter.com</a:t>
            </a:r>
          </a:p>
        </p:txBody>
      </p:sp>
    </p:spTree>
    <p:extLst>
      <p:ext uri="{BB962C8B-B14F-4D97-AF65-F5344CB8AC3E}">
        <p14:creationId xmlns:p14="http://schemas.microsoft.com/office/powerpoint/2010/main" val="2565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E91C3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7595276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6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Dinophyta</a:t>
            </a:r>
            <a:r>
              <a:rPr lang="cs-CZ" sz="3600" b="1" dirty="0">
                <a:latin typeface="Meiryo" panose="020B0604030504040204" pitchFamily="34" charset="-128"/>
                <a:ea typeface="Meiryo" panose="020B0604030504040204" pitchFamily="34" charset="-128"/>
              </a:rPr>
              <a:t> – rozmnožování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901" y="2291023"/>
            <a:ext cx="5148193" cy="3885939"/>
          </a:xfrm>
        </p:spPr>
        <p:txBody>
          <a:bodyPr>
            <a:norm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700" dirty="0">
                <a:latin typeface="Selawik" panose="020B0502040204020203" pitchFamily="34" charset="-18"/>
              </a:rPr>
              <a:t>často</a:t>
            </a:r>
            <a:r>
              <a:rPr lang="cs-CZ" sz="2700" b="1" dirty="0">
                <a:latin typeface="Selawik" panose="020B0502040204020203" pitchFamily="34" charset="-18"/>
              </a:rPr>
              <a:t> nepohlavní</a:t>
            </a:r>
          </a:p>
          <a:p>
            <a:pPr marL="742950" lvl="1" indent="-285750">
              <a:spcAft>
                <a:spcPts val="1200"/>
              </a:spcAft>
            </a:pPr>
            <a:r>
              <a:rPr lang="cs-CZ" sz="2300" dirty="0">
                <a:latin typeface="Selawik" panose="020B0502040204020203" pitchFamily="34" charset="-18"/>
              </a:rPr>
              <a:t>dělení</a:t>
            </a:r>
          </a:p>
          <a:p>
            <a:pPr marL="285750" lvl="1" indent="-285750">
              <a:spcAft>
                <a:spcPts val="1200"/>
              </a:spcAft>
            </a:pPr>
            <a:r>
              <a:rPr lang="cs-CZ" sz="2700" dirty="0">
                <a:latin typeface="Selawik" panose="020B0502040204020203" pitchFamily="34" charset="-18"/>
              </a:rPr>
              <a:t>také pohlavní rozmnožování</a:t>
            </a:r>
          </a:p>
          <a:p>
            <a:pPr marL="742950" lvl="1" indent="-285750"/>
            <a:r>
              <a:rPr lang="cs-CZ" sz="2300" b="1" dirty="0">
                <a:latin typeface="Selawik" panose="020B0502040204020203" pitchFamily="34" charset="-18"/>
              </a:rPr>
              <a:t>izogamie</a:t>
            </a:r>
            <a:r>
              <a:rPr lang="cs-CZ" sz="2300" dirty="0">
                <a:latin typeface="Selawik" panose="020B0502040204020203" pitchFamily="34" charset="-18"/>
              </a:rPr>
              <a:t> – pohlavní buňky stejné velikosti a tvaru</a:t>
            </a:r>
          </a:p>
          <a:p>
            <a:pPr marL="742950" lvl="1" indent="-285750"/>
            <a:r>
              <a:rPr lang="cs-CZ" sz="2300" b="1" dirty="0">
                <a:latin typeface="Selawik" panose="020B0502040204020203" pitchFamily="34" charset="-18"/>
              </a:rPr>
              <a:t>anizogamie</a:t>
            </a:r>
            <a:r>
              <a:rPr lang="cs-CZ" sz="2300" dirty="0">
                <a:latin typeface="Selawik" panose="020B0502040204020203" pitchFamily="34" charset="-18"/>
              </a:rPr>
              <a:t> – pohlavní buňky nestejné velikosti</a:t>
            </a:r>
          </a:p>
          <a:p>
            <a:pPr marL="742950" lvl="1" indent="-285750"/>
            <a:endParaRPr lang="cs-CZ" sz="2300" dirty="0">
              <a:latin typeface="Selawik" panose="020B050204020402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700" b="1" dirty="0">
              <a:latin typeface="Selawik" panose="020B0502040204020203" pitchFamily="34" charset="-18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3F61E4E2-B60C-4EB6-BAB5-D19D5D634CD5}"/>
              </a:ext>
            </a:extLst>
          </p:cNvPr>
          <p:cNvSpPr txBox="1"/>
          <p:nvPr/>
        </p:nvSpPr>
        <p:spPr>
          <a:xfrm rot="16200000">
            <a:off x="11055653" y="5308211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Foter.com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CAD4DA7D-D8CC-476D-8BC4-35EBA0567E43}"/>
              </a:ext>
            </a:extLst>
          </p:cNvPr>
          <p:cNvSpPr txBox="1"/>
          <p:nvPr/>
        </p:nvSpPr>
        <p:spPr>
          <a:xfrm>
            <a:off x="8002703" y="6242083"/>
            <a:ext cx="194339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i="1" dirty="0" err="1">
                <a:latin typeface="Selawik" panose="020B0502040204020203" pitchFamily="34" charset="-18"/>
              </a:rPr>
              <a:t>Peridinium</a:t>
            </a:r>
            <a:endParaRPr lang="cs-CZ" sz="2000" b="1" i="1" dirty="0">
              <a:latin typeface="Selawik" panose="020B0502040204020203" pitchFamily="34" charset="-18"/>
            </a:endParaRPr>
          </a:p>
        </p:txBody>
      </p:sp>
      <p:pic>
        <p:nvPicPr>
          <p:cNvPr id="8" name="Obrázek 7" descr="to peridinium.jpg">
            <a:extLst>
              <a:ext uri="{FF2B5EF4-FFF2-40B4-BE49-F238E27FC236}">
                <a16:creationId xmlns:a16="http://schemas.microsoft.com/office/drawing/2014/main" id="{E0836DF4-8B77-4666-B67F-3E2BD98739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152" t="17961" r="16394" b="18728"/>
          <a:stretch/>
        </p:blipFill>
        <p:spPr>
          <a:xfrm>
            <a:off x="5726740" y="3338520"/>
            <a:ext cx="3020134" cy="2903563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5FCE6D30-CA77-452B-8CF1-F5619225E2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1753" y="1508774"/>
            <a:ext cx="2956816" cy="2859272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81FCEADC-B810-440C-895C-B68E2642E432}"/>
              </a:ext>
            </a:extLst>
          </p:cNvPr>
          <p:cNvSpPr txBox="1"/>
          <p:nvPr/>
        </p:nvSpPr>
        <p:spPr>
          <a:xfrm>
            <a:off x="9400413" y="1045924"/>
            <a:ext cx="106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i="1" dirty="0" err="1"/>
              <a:t>Ceratium</a:t>
            </a:r>
            <a:endParaRPr lang="cs-CZ" b="1" i="1" dirty="0"/>
          </a:p>
        </p:txBody>
      </p:sp>
    </p:spTree>
    <p:extLst>
      <p:ext uri="{BB962C8B-B14F-4D97-AF65-F5344CB8AC3E}">
        <p14:creationId xmlns:p14="http://schemas.microsoft.com/office/powerpoint/2010/main" val="31282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E91C3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7595276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7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Dinophyta</a:t>
            </a:r>
            <a:r>
              <a:rPr lang="cs-CZ" sz="3700" b="1" dirty="0">
                <a:latin typeface="Meiryo" panose="020B0604030504040204" pitchFamily="34" charset="-128"/>
                <a:ea typeface="Meiryo" panose="020B0604030504040204" pitchFamily="34" charset="-128"/>
              </a:rPr>
              <a:t> – stavba buňky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901" y="2291023"/>
            <a:ext cx="5751097" cy="409543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dirty="0">
                <a:latin typeface="Selawik" panose="020B0502040204020203" pitchFamily="34" charset="-18"/>
              </a:rPr>
              <a:t>specifické organely a rysy</a:t>
            </a:r>
          </a:p>
          <a:p>
            <a:pPr marL="742950" lvl="1" indent="-285750"/>
            <a:r>
              <a:rPr lang="cs-CZ" sz="2300" b="1" dirty="0">
                <a:latin typeface="Selawik" panose="020B0502040204020203" pitchFamily="34" charset="-18"/>
              </a:rPr>
              <a:t>pancíř</a:t>
            </a:r>
            <a:r>
              <a:rPr lang="cs-CZ" sz="2300" dirty="0">
                <a:latin typeface="Selawik" panose="020B0502040204020203" pitchFamily="34" charset="-18"/>
              </a:rPr>
              <a:t> – tvořen z destiček (ochrana buňky)</a:t>
            </a:r>
          </a:p>
          <a:p>
            <a:pPr marL="742950" lvl="1" indent="-285750"/>
            <a:r>
              <a:rPr lang="cs-CZ" sz="2300" b="1" dirty="0">
                <a:latin typeface="Selawik" panose="020B0502040204020203" pitchFamily="34" charset="-18"/>
              </a:rPr>
              <a:t>trichocysty</a:t>
            </a:r>
            <a:r>
              <a:rPr lang="cs-CZ" sz="2300" dirty="0">
                <a:latin typeface="Selawik" panose="020B0502040204020203" pitchFamily="34" charset="-18"/>
              </a:rPr>
              <a:t> – podlouhlá tělíska z bílkovin (přihánění potravy)</a:t>
            </a:r>
          </a:p>
          <a:p>
            <a:pPr marL="742950" lvl="1" indent="-285750"/>
            <a:r>
              <a:rPr lang="cs-CZ" sz="2300" b="1" dirty="0" err="1">
                <a:latin typeface="Selawik" panose="020B0502040204020203" pitchFamily="34" charset="-18"/>
              </a:rPr>
              <a:t>pusuly</a:t>
            </a:r>
            <a:r>
              <a:rPr lang="cs-CZ" sz="2300" dirty="0">
                <a:latin typeface="Selawik" panose="020B0502040204020203" pitchFamily="34" charset="-18"/>
              </a:rPr>
              <a:t> – potravní vakuoly</a:t>
            </a:r>
          </a:p>
          <a:p>
            <a:pPr marL="742950" lvl="1" indent="-285750"/>
            <a:r>
              <a:rPr lang="cs-CZ" sz="2300" b="1" dirty="0" err="1">
                <a:latin typeface="Selawik" panose="020B0502040204020203" pitchFamily="34" charset="-18"/>
              </a:rPr>
              <a:t>ocellus</a:t>
            </a:r>
            <a:r>
              <a:rPr lang="cs-CZ" sz="2300" dirty="0">
                <a:latin typeface="Selawik" panose="020B0502040204020203" pitchFamily="34" charset="-18"/>
              </a:rPr>
              <a:t> – světločivná organela</a:t>
            </a:r>
          </a:p>
        </p:txBody>
      </p:sp>
      <p:pic>
        <p:nvPicPr>
          <p:cNvPr id="8" name="Zástupný symbol pro obsah 3" descr="227350935_249933056964298_7720708075134904339_n.png">
            <a:extLst>
              <a:ext uri="{FF2B5EF4-FFF2-40B4-BE49-F238E27FC236}">
                <a16:creationId xmlns:a16="http://schemas.microsoft.com/office/drawing/2014/main" id="{EB4297CD-6193-4B25-A7B1-0CF0126D82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8434" r="16660"/>
          <a:stretch/>
        </p:blipFill>
        <p:spPr>
          <a:xfrm>
            <a:off x="7032116" y="1512311"/>
            <a:ext cx="4490468" cy="5188840"/>
          </a:xfrm>
          <a:prstGeom prst="rect">
            <a:avLst/>
          </a:prstGeom>
          <a:effectLst/>
        </p:spPr>
      </p:pic>
      <p:sp>
        <p:nvSpPr>
          <p:cNvPr id="6" name="TextovéPole 5"/>
          <p:cNvSpPr txBox="1"/>
          <p:nvPr/>
        </p:nvSpPr>
        <p:spPr>
          <a:xfrm rot="16200000">
            <a:off x="11282649" y="5504689"/>
            <a:ext cx="1449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/>
              <a:t>Sinicearasy.cz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3445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E91C3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7595276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7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Dinophyta</a:t>
            </a:r>
            <a:r>
              <a:rPr lang="cs-CZ" sz="3700" b="1" dirty="0">
                <a:latin typeface="Meiryo" panose="020B0604030504040204" pitchFamily="34" charset="-128"/>
                <a:ea typeface="Meiryo" panose="020B0604030504040204" pitchFamily="34" charset="-128"/>
              </a:rPr>
              <a:t> – stavba buňky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902" y="2291023"/>
            <a:ext cx="4916714" cy="409543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b="1" dirty="0">
                <a:latin typeface="Selawik" panose="020B0502040204020203" pitchFamily="34" charset="-18"/>
              </a:rPr>
              <a:t>chloroplast</a:t>
            </a:r>
          </a:p>
          <a:p>
            <a:pPr marL="742950" lvl="1" indent="-285750"/>
            <a:r>
              <a:rPr lang="cs-CZ" dirty="0">
                <a:latin typeface="Selawik" panose="020B0502040204020203" pitchFamily="34" charset="-18"/>
              </a:rPr>
              <a:t>chlorofyl </a:t>
            </a:r>
            <a:r>
              <a:rPr lang="cs-CZ" i="1" dirty="0">
                <a:latin typeface="Selawik" panose="020B0502040204020203" pitchFamily="34" charset="-18"/>
              </a:rPr>
              <a:t>a</a:t>
            </a:r>
            <a:r>
              <a:rPr lang="cs-CZ" dirty="0">
                <a:latin typeface="Selawik" panose="020B0502040204020203" pitchFamily="34" charset="-18"/>
              </a:rPr>
              <a:t> </a:t>
            </a:r>
            <a:r>
              <a:rPr lang="cs-CZ" dirty="0" err="1">
                <a:latin typeface="Selawik" panose="020B0502040204020203" pitchFamily="34" charset="-18"/>
              </a:rPr>
              <a:t>a</a:t>
            </a:r>
            <a:r>
              <a:rPr lang="cs-CZ" dirty="0">
                <a:latin typeface="Selawik" panose="020B0502040204020203" pitchFamily="34" charset="-18"/>
              </a:rPr>
              <a:t> </a:t>
            </a:r>
            <a:r>
              <a:rPr lang="cs-CZ" i="1" dirty="0">
                <a:latin typeface="Selawik" panose="020B0502040204020203" pitchFamily="34" charset="-18"/>
              </a:rPr>
              <a:t>c2</a:t>
            </a:r>
            <a:r>
              <a:rPr lang="cs-CZ" dirty="0">
                <a:latin typeface="Selawik" panose="020B0502040204020203" pitchFamily="34" charset="-18"/>
              </a:rPr>
              <a:t>, </a:t>
            </a:r>
            <a:r>
              <a:rPr lang="el-GR" dirty="0"/>
              <a:t>β</a:t>
            </a:r>
            <a:r>
              <a:rPr lang="cs-CZ" dirty="0"/>
              <a:t> </a:t>
            </a:r>
            <a:r>
              <a:rPr lang="cs-CZ" dirty="0">
                <a:latin typeface="Selawik" panose="020B0502040204020203" pitchFamily="34" charset="-18"/>
              </a:rPr>
              <a:t>– karoten a xantofyly – </a:t>
            </a:r>
            <a:r>
              <a:rPr lang="cs-CZ" dirty="0" err="1">
                <a:latin typeface="Selawik" panose="020B0502040204020203" pitchFamily="34" charset="-18"/>
              </a:rPr>
              <a:t>diadinoxanthin</a:t>
            </a:r>
            <a:r>
              <a:rPr lang="cs-CZ" dirty="0">
                <a:latin typeface="Selawik" panose="020B0502040204020203" pitchFamily="34" charset="-18"/>
              </a:rPr>
              <a:t>, </a:t>
            </a:r>
            <a:r>
              <a:rPr lang="cs-CZ" dirty="0" err="1">
                <a:latin typeface="Selawik" panose="020B0502040204020203" pitchFamily="34" charset="-18"/>
              </a:rPr>
              <a:t>dinoxanthin</a:t>
            </a:r>
            <a:r>
              <a:rPr lang="cs-CZ" dirty="0">
                <a:latin typeface="Selawik" panose="020B0502040204020203" pitchFamily="34" charset="-18"/>
              </a:rPr>
              <a:t> a </a:t>
            </a:r>
            <a:r>
              <a:rPr lang="cs-CZ" dirty="0" err="1">
                <a:latin typeface="Selawik" panose="020B0502040204020203" pitchFamily="34" charset="-18"/>
              </a:rPr>
              <a:t>neodinoxanthin</a:t>
            </a:r>
            <a:endParaRPr lang="cs-CZ" dirty="0">
              <a:latin typeface="Selawik" panose="020B050204020402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dirty="0">
                <a:latin typeface="Selawik" panose="020B0502040204020203" pitchFamily="34" charset="-18"/>
              </a:rPr>
              <a:t>2 </a:t>
            </a:r>
            <a:r>
              <a:rPr lang="cs-CZ" sz="2700" dirty="0" err="1">
                <a:latin typeface="Selawik" panose="020B0502040204020203" pitchFamily="34" charset="-18"/>
              </a:rPr>
              <a:t>nestejnocenné</a:t>
            </a:r>
            <a:r>
              <a:rPr lang="cs-CZ" sz="2700" dirty="0">
                <a:latin typeface="Selawik" panose="020B0502040204020203" pitchFamily="34" charset="-18"/>
              </a:rPr>
              <a:t> bičíky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dirty="0">
                <a:latin typeface="Selawik" panose="020B0502040204020203" pitchFamily="34" charset="-18"/>
              </a:rPr>
              <a:t>zásobní látka – </a:t>
            </a:r>
            <a:r>
              <a:rPr lang="cs-CZ" sz="2700" b="1" dirty="0">
                <a:latin typeface="Selawik" panose="020B0502040204020203" pitchFamily="34" charset="-18"/>
              </a:rPr>
              <a:t>škrob</a:t>
            </a:r>
            <a:endParaRPr lang="cs-CZ" sz="2300" dirty="0">
              <a:latin typeface="Selawik" panose="020B0502040204020203" pitchFamily="34" charset="-18"/>
            </a:endParaRPr>
          </a:p>
        </p:txBody>
      </p:sp>
      <p:pic>
        <p:nvPicPr>
          <p:cNvPr id="8" name="Zástupný symbol pro obsah 3" descr="223830280_262967181893654_6379499426337959138_n.png">
            <a:extLst>
              <a:ext uri="{FF2B5EF4-FFF2-40B4-BE49-F238E27FC236}">
                <a16:creationId xmlns:a16="http://schemas.microsoft.com/office/drawing/2014/main" id="{9DA98DEF-9335-47B3-A3DF-5F06A1D2B3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088" t="20637" r="17018" b="20351"/>
          <a:stretch/>
        </p:blipFill>
        <p:spPr>
          <a:xfrm>
            <a:off x="5519615" y="2064068"/>
            <a:ext cx="6464841" cy="454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82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E91C3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7595276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7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Haptophyta</a:t>
            </a:r>
            <a:r>
              <a:rPr lang="cs-CZ" sz="3700" b="1" dirty="0">
                <a:latin typeface="Meiryo" panose="020B0604030504040204" pitchFamily="34" charset="-128"/>
                <a:ea typeface="Meiryo" panose="020B0604030504040204" pitchFamily="34" charset="-128"/>
              </a:rPr>
              <a:t> – stavba buňky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902" y="2032856"/>
            <a:ext cx="5661920" cy="431702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b="1" dirty="0" err="1">
                <a:latin typeface="Selawik" panose="020B0502040204020203" pitchFamily="34" charset="-18"/>
              </a:rPr>
              <a:t>haptonema</a:t>
            </a:r>
            <a:endParaRPr lang="cs-CZ" sz="2700" b="1" dirty="0">
              <a:latin typeface="Selawik" panose="020B0502040204020203" pitchFamily="34" charset="-18"/>
            </a:endParaRP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považováno za bičík, ale má jinou stavbu</a:t>
            </a: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umístěno mezi bičíky</a:t>
            </a: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slouží k:</a:t>
            </a:r>
          </a:p>
          <a:p>
            <a:pPr marL="1200150" lvl="2" indent="-285750"/>
            <a:r>
              <a:rPr lang="cs-CZ" sz="1900" dirty="0">
                <a:latin typeface="Selawik" panose="020B0502040204020203" pitchFamily="34" charset="-18"/>
              </a:rPr>
              <a:t>odchytu potravy a následné fagocytóze</a:t>
            </a:r>
          </a:p>
          <a:p>
            <a:pPr marL="1200150" lvl="2" indent="-285750"/>
            <a:r>
              <a:rPr lang="cs-CZ" sz="1900" dirty="0">
                <a:latin typeface="Selawik" panose="020B0502040204020203" pitchFamily="34" charset="-18"/>
              </a:rPr>
              <a:t>přisedání k substrátu</a:t>
            </a:r>
          </a:p>
          <a:p>
            <a:pPr marL="1200150" lvl="2" indent="-285750"/>
            <a:r>
              <a:rPr lang="cs-CZ" sz="1900" dirty="0">
                <a:latin typeface="Selawik" panose="020B0502040204020203" pitchFamily="34" charset="-18"/>
              </a:rPr>
              <a:t>změna pohybu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dirty="0">
                <a:latin typeface="Selawik" panose="020B0502040204020203" pitchFamily="34" charset="-18"/>
              </a:rPr>
              <a:t>na povrchu buňky jsou </a:t>
            </a:r>
            <a:r>
              <a:rPr lang="cs-CZ" sz="2700" b="1" dirty="0">
                <a:latin typeface="Selawik" panose="020B0502040204020203" pitchFamily="34" charset="-18"/>
              </a:rPr>
              <a:t>šupiny</a:t>
            </a:r>
            <a:r>
              <a:rPr lang="cs-CZ" sz="2700" dirty="0">
                <a:latin typeface="Selawik" panose="020B0502040204020203" pitchFamily="34" charset="-18"/>
              </a:rPr>
              <a:t> – někdy kalcifikovány (</a:t>
            </a:r>
            <a:r>
              <a:rPr lang="cs-CZ" sz="2700" b="1" dirty="0" err="1">
                <a:latin typeface="Selawik" panose="020B0502040204020203" pitchFamily="34" charset="-18"/>
              </a:rPr>
              <a:t>kokolity</a:t>
            </a:r>
            <a:r>
              <a:rPr lang="cs-CZ" sz="2700" dirty="0">
                <a:latin typeface="Selawik" panose="020B0502040204020203" pitchFamily="34" charset="-18"/>
              </a:rPr>
              <a:t>)</a:t>
            </a:r>
            <a:endParaRPr lang="cs-CZ" sz="2300" dirty="0">
              <a:latin typeface="Selawik" panose="020B0502040204020203" pitchFamily="34" charset="-18"/>
            </a:endParaRPr>
          </a:p>
          <a:p>
            <a:pPr marL="742950" lvl="1" indent="-285750"/>
            <a:endParaRPr lang="cs-CZ" sz="2300" dirty="0">
              <a:latin typeface="Selawik" panose="020B0502040204020203" pitchFamily="34" charset="-18"/>
            </a:endParaRPr>
          </a:p>
        </p:txBody>
      </p:sp>
      <p:pic>
        <p:nvPicPr>
          <p:cNvPr id="6" name="Zástupný symbol pro obsah 3" descr="227175799_363536408506834_5075535077932426283_n.png">
            <a:extLst>
              <a:ext uri="{FF2B5EF4-FFF2-40B4-BE49-F238E27FC236}">
                <a16:creationId xmlns:a16="http://schemas.microsoft.com/office/drawing/2014/main" id="{9FF65CAF-C048-4E43-9C10-70573962FB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7615" t="13099" r="16381" b="13915"/>
          <a:stretch/>
        </p:blipFill>
        <p:spPr>
          <a:xfrm>
            <a:off x="6530081" y="1690738"/>
            <a:ext cx="5661919" cy="4695723"/>
          </a:xfrm>
          <a:prstGeom prst="rect">
            <a:avLst/>
          </a:prstGeom>
          <a:effectLst/>
        </p:spPr>
      </p:pic>
      <p:sp>
        <p:nvSpPr>
          <p:cNvPr id="7" name="TextovéPole 6"/>
          <p:cNvSpPr txBox="1"/>
          <p:nvPr/>
        </p:nvSpPr>
        <p:spPr>
          <a:xfrm rot="16200000">
            <a:off x="11282649" y="5948648"/>
            <a:ext cx="1449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/>
              <a:t>Sinicearasy.cz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3795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E91C3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cs-CZ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Haptophyta</a:t>
            </a:r>
            <a:endParaRPr lang="cs-CZ" b="1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92" y="2124889"/>
            <a:ext cx="9039224" cy="4345442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velký ekologický význam v </a:t>
            </a:r>
            <a:r>
              <a:rPr lang="cs-CZ" sz="3200" b="1" dirty="0">
                <a:latin typeface="Selawik" panose="020B0502040204020203" pitchFamily="34" charset="-18"/>
              </a:rPr>
              <a:t>koloběhu síry a uhlíku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b="1" dirty="0" err="1">
                <a:latin typeface="Selawik" panose="020B0502040204020203" pitchFamily="34" charset="-18"/>
              </a:rPr>
              <a:t>kokolity</a:t>
            </a:r>
            <a:r>
              <a:rPr lang="cs-CZ" sz="3200" dirty="0">
                <a:latin typeface="Selawik" panose="020B0502040204020203" pitchFamily="34" charset="-18"/>
              </a:rPr>
              <a:t> 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>
                <a:latin typeface="Selawik" panose="020B0502040204020203" pitchFamily="34" charset="-18"/>
              </a:rPr>
              <a:t>největší úložiště anorganického uhlíku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>
                <a:latin typeface="Selawik" panose="020B0502040204020203" pitchFamily="34" charset="-18"/>
              </a:rPr>
              <a:t>přispívají k akumulaci </a:t>
            </a:r>
            <a:r>
              <a:rPr lang="cs-CZ" sz="2800" dirty="0" err="1">
                <a:latin typeface="Selawik" panose="020B0502040204020203" pitchFamily="34" charset="-18"/>
              </a:rPr>
              <a:t>vápenca</a:t>
            </a:r>
            <a:r>
              <a:rPr lang="cs-CZ" sz="2800" dirty="0">
                <a:latin typeface="Selawik" panose="020B0502040204020203" pitchFamily="34" charset="-18"/>
              </a:rPr>
              <a:t> na dně oceánu</a:t>
            </a:r>
          </a:p>
        </p:txBody>
      </p:sp>
      <p:pic>
        <p:nvPicPr>
          <p:cNvPr id="7" name="Obrázek 6" descr="Obsah obrázku interiér&#10;&#10;Popis byl vytvořen automaticky">
            <a:extLst>
              <a:ext uri="{FF2B5EF4-FFF2-40B4-BE49-F238E27FC236}">
                <a16:creationId xmlns:a16="http://schemas.microsoft.com/office/drawing/2014/main" id="{F30A9FDE-29F4-4FD7-AE45-A184CC4EA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754" y="688157"/>
            <a:ext cx="3306451" cy="3306451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23A928F9-14E2-4944-9978-B4B1C04AD158}"/>
              </a:ext>
            </a:extLst>
          </p:cNvPr>
          <p:cNvSpPr txBox="1"/>
          <p:nvPr/>
        </p:nvSpPr>
        <p:spPr>
          <a:xfrm>
            <a:off x="10899370" y="4001678"/>
            <a:ext cx="832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err="1"/>
              <a:t>kokolit</a:t>
            </a:r>
            <a:endParaRPr lang="cs-CZ" b="1" dirty="0"/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CCB0A8CB-21C5-4BC6-8C89-C55821430630}"/>
              </a:ext>
            </a:extLst>
          </p:cNvPr>
          <p:cNvSpPr txBox="1"/>
          <p:nvPr/>
        </p:nvSpPr>
        <p:spPr>
          <a:xfrm rot="16200000">
            <a:off x="11608187" y="3410794"/>
            <a:ext cx="9060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100" dirty="0"/>
              <a:t>Wikipedia.cz</a:t>
            </a:r>
          </a:p>
        </p:txBody>
      </p:sp>
    </p:spTree>
    <p:extLst>
      <p:ext uri="{BB962C8B-B14F-4D97-AF65-F5344CB8AC3E}">
        <p14:creationId xmlns:p14="http://schemas.microsoft.com/office/powerpoint/2010/main" val="2485944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E91C3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7595276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6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Haptophyta</a:t>
            </a:r>
            <a:r>
              <a:rPr lang="cs-CZ" sz="3600" b="1" dirty="0">
                <a:latin typeface="Meiryo" panose="020B0604030504040204" pitchFamily="34" charset="-128"/>
                <a:ea typeface="Meiryo" panose="020B0604030504040204" pitchFamily="34" charset="-128"/>
              </a:rPr>
              <a:t> – rozmnožování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901" y="2291023"/>
            <a:ext cx="5148193" cy="3885939"/>
          </a:xfrm>
        </p:spPr>
        <p:txBody>
          <a:bodyPr>
            <a:norm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700" dirty="0">
                <a:latin typeface="Selawik" panose="020B0502040204020203" pitchFamily="34" charset="-18"/>
              </a:rPr>
              <a:t>především</a:t>
            </a:r>
            <a:r>
              <a:rPr lang="cs-CZ" sz="2700" b="1" dirty="0">
                <a:latin typeface="Selawik" panose="020B0502040204020203" pitchFamily="34" charset="-18"/>
              </a:rPr>
              <a:t> nepohlavní</a:t>
            </a:r>
          </a:p>
          <a:p>
            <a:pPr marL="742950" lvl="1" indent="-285750">
              <a:spcAft>
                <a:spcPts val="1200"/>
              </a:spcAft>
            </a:pPr>
            <a:r>
              <a:rPr lang="cs-CZ" sz="2300" b="1" dirty="0" err="1">
                <a:latin typeface="Selawik" panose="020B0502040204020203" pitchFamily="34" charset="-18"/>
              </a:rPr>
              <a:t>schizotomie</a:t>
            </a:r>
            <a:r>
              <a:rPr lang="cs-CZ" sz="2300" b="1" dirty="0">
                <a:latin typeface="Selawik" panose="020B0502040204020203" pitchFamily="34" charset="-18"/>
              </a:rPr>
              <a:t> </a:t>
            </a:r>
            <a:r>
              <a:rPr lang="cs-CZ" sz="2300" dirty="0">
                <a:latin typeface="Selawik" panose="020B0502040204020203" pitchFamily="34" charset="-18"/>
              </a:rPr>
              <a:t>–</a:t>
            </a:r>
            <a:r>
              <a:rPr lang="cs-CZ" sz="2300" b="1" dirty="0">
                <a:latin typeface="Selawik" panose="020B0502040204020203" pitchFamily="34" charset="-18"/>
              </a:rPr>
              <a:t> </a:t>
            </a:r>
            <a:r>
              <a:rPr lang="cs-CZ" sz="2300" dirty="0">
                <a:latin typeface="Selawik" panose="020B0502040204020203" pitchFamily="34" charset="-18"/>
              </a:rPr>
              <a:t>podélné dělení rýhou z obou konců buňky</a:t>
            </a:r>
          </a:p>
          <a:p>
            <a:pPr marL="285750" lvl="1" indent="-285750">
              <a:spcAft>
                <a:spcPts val="1200"/>
              </a:spcAft>
            </a:pPr>
            <a:r>
              <a:rPr lang="cs-CZ" sz="2700" dirty="0">
                <a:latin typeface="Selawik" panose="020B0502040204020203" pitchFamily="34" charset="-18"/>
              </a:rPr>
              <a:t>i pohlavní rozmnožování</a:t>
            </a: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jen u několika málo druhů</a:t>
            </a:r>
          </a:p>
          <a:p>
            <a:pPr marL="742950" lvl="1" indent="-285750"/>
            <a:endParaRPr lang="cs-CZ" sz="2300" dirty="0">
              <a:latin typeface="Selawik" panose="020B050204020402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700" b="1" dirty="0">
              <a:latin typeface="Selawik" panose="020B0502040204020203" pitchFamily="34" charset="-18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3F61E4E2-B60C-4EB6-BAB5-D19D5D634CD5}"/>
              </a:ext>
            </a:extLst>
          </p:cNvPr>
          <p:cNvSpPr txBox="1"/>
          <p:nvPr/>
        </p:nvSpPr>
        <p:spPr>
          <a:xfrm rot="16200000">
            <a:off x="11055653" y="5308211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Foter.com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CAD4DA7D-D8CC-476D-8BC4-35EBA0567E43}"/>
              </a:ext>
            </a:extLst>
          </p:cNvPr>
          <p:cNvSpPr txBox="1"/>
          <p:nvPr/>
        </p:nvSpPr>
        <p:spPr>
          <a:xfrm>
            <a:off x="7659116" y="5026973"/>
            <a:ext cx="194339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i="1" dirty="0" err="1">
                <a:latin typeface="Selawik" panose="020B0502040204020203" pitchFamily="34" charset="-18"/>
              </a:rPr>
              <a:t>Prymnesium</a:t>
            </a:r>
            <a:endParaRPr lang="cs-CZ" sz="2000" b="1" i="1" dirty="0">
              <a:latin typeface="Selawik" panose="020B0502040204020203" pitchFamily="34" charset="-18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5B39ED3E-DAB2-4EE0-9E63-8D27B66B7AE0}"/>
              </a:ext>
            </a:extLst>
          </p:cNvPr>
          <p:cNvSpPr txBox="1"/>
          <p:nvPr/>
        </p:nvSpPr>
        <p:spPr>
          <a:xfrm rot="16200000">
            <a:off x="10552715" y="3290500"/>
            <a:ext cx="29338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200" dirty="0"/>
              <a:t>https://alchetron.com/Prymnesium-parvum</a:t>
            </a:r>
          </a:p>
        </p:txBody>
      </p:sp>
      <p:pic>
        <p:nvPicPr>
          <p:cNvPr id="8" name="Obrázek 7" descr="Obsah obrázku příroda, kapka rosy&#10;&#10;Popis byl vytvořen automaticky">
            <a:extLst>
              <a:ext uri="{FF2B5EF4-FFF2-40B4-BE49-F238E27FC236}">
                <a16:creationId xmlns:a16="http://schemas.microsoft.com/office/drawing/2014/main" id="{B1FAF1DB-CFE4-43F9-BF0B-2DF697CF0A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2367" y="1831025"/>
            <a:ext cx="4280288" cy="319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23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E91C3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Použitá literatura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84D4337C-6CEE-4F72-82B9-A89A5A17E5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069" y="1690738"/>
            <a:ext cx="11577862" cy="5167262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CALVAYRAC, R., LAVAL-MARTIN, D., BRIAND, J., FARINEAU, J. 1981.</a:t>
            </a:r>
            <a:r>
              <a:rPr lang="cs-CZ" sz="2400" b="1" dirty="0">
                <a:latin typeface="Selawik" panose="020B0502040204020203" pitchFamily="34" charset="-18"/>
              </a:rPr>
              <a:t>Paramylon </a:t>
            </a:r>
            <a:r>
              <a:rPr lang="cs-CZ" sz="2400" b="1" dirty="0" err="1">
                <a:latin typeface="Selawik" panose="020B0502040204020203" pitchFamily="34" charset="-18"/>
              </a:rPr>
              <a:t>synthesis</a:t>
            </a:r>
            <a:r>
              <a:rPr lang="cs-CZ" sz="2400" b="1" dirty="0">
                <a:latin typeface="Selawik" panose="020B0502040204020203" pitchFamily="34" charset="-18"/>
              </a:rPr>
              <a:t> by </a:t>
            </a:r>
            <a:r>
              <a:rPr lang="cs-CZ" sz="2400" b="1" dirty="0" err="1">
                <a:latin typeface="Selawik" panose="020B0502040204020203" pitchFamily="34" charset="-18"/>
              </a:rPr>
              <a:t>Euglena</a:t>
            </a:r>
            <a:r>
              <a:rPr lang="cs-CZ" sz="2400" b="1" dirty="0">
                <a:latin typeface="Selawik" panose="020B0502040204020203" pitchFamily="34" charset="-18"/>
              </a:rPr>
              <a:t> </a:t>
            </a:r>
            <a:r>
              <a:rPr lang="cs-CZ" sz="2400" b="1" dirty="0" err="1">
                <a:latin typeface="Selawik" panose="020B0502040204020203" pitchFamily="34" charset="-18"/>
              </a:rPr>
              <a:t>gracilis</a:t>
            </a:r>
            <a:r>
              <a:rPr lang="cs-CZ" sz="2400" b="1" dirty="0">
                <a:latin typeface="Selawik" panose="020B0502040204020203" pitchFamily="34" charset="-18"/>
              </a:rPr>
              <a:t> </a:t>
            </a:r>
            <a:r>
              <a:rPr lang="cs-CZ" sz="2400" b="1" dirty="0" err="1">
                <a:latin typeface="Selawik" panose="020B0502040204020203" pitchFamily="34" charset="-18"/>
              </a:rPr>
              <a:t>photoheterotrophically</a:t>
            </a:r>
            <a:r>
              <a:rPr lang="cs-CZ" sz="2400" b="1" dirty="0">
                <a:latin typeface="Selawik" panose="020B0502040204020203" pitchFamily="34" charset="-18"/>
              </a:rPr>
              <a:t> </a:t>
            </a:r>
            <a:r>
              <a:rPr lang="cs-CZ" sz="2400" b="1" dirty="0" err="1">
                <a:latin typeface="Selawik" panose="020B0502040204020203" pitchFamily="34" charset="-18"/>
              </a:rPr>
              <a:t>grown</a:t>
            </a:r>
            <a:r>
              <a:rPr lang="cs-CZ" sz="2400" b="1" dirty="0">
                <a:latin typeface="Selawik" panose="020B0502040204020203" pitchFamily="34" charset="-18"/>
              </a:rPr>
              <a:t> </a:t>
            </a:r>
            <a:r>
              <a:rPr lang="cs-CZ" sz="2400" b="1" dirty="0" err="1">
                <a:latin typeface="Selawik" panose="020B0502040204020203" pitchFamily="34" charset="-18"/>
              </a:rPr>
              <a:t>under</a:t>
            </a:r>
            <a:r>
              <a:rPr lang="cs-CZ" sz="2400" b="1" dirty="0">
                <a:latin typeface="Selawik" panose="020B0502040204020203" pitchFamily="34" charset="-18"/>
              </a:rPr>
              <a:t> </a:t>
            </a:r>
            <a:r>
              <a:rPr lang="cs-CZ" sz="2400" b="1" dirty="0" err="1">
                <a:latin typeface="Selawik" panose="020B0502040204020203" pitchFamily="34" charset="-18"/>
              </a:rPr>
              <a:t>low</a:t>
            </a:r>
            <a:r>
              <a:rPr lang="cs-CZ" sz="2400" b="1" dirty="0">
                <a:latin typeface="Selawik" panose="020B0502040204020203" pitchFamily="34" charset="-18"/>
              </a:rPr>
              <a:t> O2 </a:t>
            </a:r>
            <a:r>
              <a:rPr lang="cs-CZ" sz="2400" b="1" dirty="0" err="1">
                <a:latin typeface="Selawik" panose="020B0502040204020203" pitchFamily="34" charset="-18"/>
              </a:rPr>
              <a:t>pressure</a:t>
            </a:r>
            <a:r>
              <a:rPr lang="cs-CZ" sz="2400" dirty="0">
                <a:latin typeface="Selawik" panose="020B0502040204020203" pitchFamily="34" charset="-18"/>
              </a:rPr>
              <a:t>. Planta. 153(1), 6–13. 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FOTT, J. 1967. </a:t>
            </a:r>
            <a:r>
              <a:rPr lang="cs-CZ" sz="2400" b="1" dirty="0">
                <a:latin typeface="Selawik" panose="020B0502040204020203" pitchFamily="34" charset="-18"/>
              </a:rPr>
              <a:t>Sinice a řasy</a:t>
            </a:r>
            <a:r>
              <a:rPr lang="cs-CZ" sz="2400" dirty="0">
                <a:latin typeface="Selawik" panose="020B0502040204020203" pitchFamily="34" charset="-18"/>
              </a:rPr>
              <a:t>. Vyd. 2. Praha: Knihtisk. 520 s. 265 s. obr. 1s. </a:t>
            </a:r>
            <a:r>
              <a:rPr lang="cs-CZ" sz="2400" dirty="0" err="1">
                <a:latin typeface="Selawik" panose="020B0502040204020203" pitchFamily="34" charset="-18"/>
              </a:rPr>
              <a:t>příl</a:t>
            </a:r>
            <a:r>
              <a:rPr lang="cs-CZ" sz="2400" dirty="0">
                <a:latin typeface="Selawik" panose="020B0502040204020203" pitchFamily="34" charset="-18"/>
              </a:rPr>
              <a:t>. ISBN 4126 21-078-67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GRAHAM, L. E., WILCOX, L. </a:t>
            </a:r>
            <a:r>
              <a:rPr lang="cs-CZ" sz="2400">
                <a:latin typeface="Selawik" panose="020B0502040204020203" pitchFamily="34" charset="-18"/>
              </a:rPr>
              <a:t>W., </a:t>
            </a:r>
            <a:r>
              <a:rPr lang="cs-CZ" sz="2400" dirty="0">
                <a:latin typeface="Selawik" panose="020B0502040204020203" pitchFamily="34" charset="-18"/>
              </a:rPr>
              <a:t>GRAHAM, J. M. 2009. </a:t>
            </a:r>
            <a:r>
              <a:rPr lang="cs-CZ" sz="2400" b="1" dirty="0" err="1">
                <a:latin typeface="Selawik" panose="020B0502040204020203" pitchFamily="34" charset="-18"/>
              </a:rPr>
              <a:t>Algae</a:t>
            </a:r>
            <a:r>
              <a:rPr lang="cs-CZ" sz="2400" dirty="0">
                <a:latin typeface="Selawik" panose="020B0502040204020203" pitchFamily="34" charset="-18"/>
              </a:rPr>
              <a:t>. 2nd </a:t>
            </a:r>
            <a:r>
              <a:rPr lang="cs-CZ" sz="2400" dirty="0" err="1">
                <a:latin typeface="Selawik" panose="020B0502040204020203" pitchFamily="34" charset="-18"/>
              </a:rPr>
              <a:t>ed</a:t>
            </a:r>
            <a:r>
              <a:rPr lang="cs-CZ" sz="2400" dirty="0">
                <a:latin typeface="Selawik" panose="020B0502040204020203" pitchFamily="34" charset="-18"/>
              </a:rPr>
              <a:t>. San Francisco: </a:t>
            </a:r>
            <a:r>
              <a:rPr lang="cs-CZ" sz="2400" dirty="0" err="1">
                <a:latin typeface="Selawik" panose="020B0502040204020203" pitchFamily="34" charset="-18"/>
              </a:rPr>
              <a:t>Pearson</a:t>
            </a:r>
            <a:r>
              <a:rPr lang="cs-CZ" sz="2400" dirty="0">
                <a:latin typeface="Selawik" panose="020B0502040204020203" pitchFamily="34" charset="-18"/>
              </a:rPr>
              <a:t>/Benjamin </a:t>
            </a:r>
            <a:r>
              <a:rPr lang="cs-CZ" sz="2400" dirty="0" err="1">
                <a:latin typeface="Selawik" panose="020B0502040204020203" pitchFamily="34" charset="-18"/>
              </a:rPr>
              <a:t>Cummings</a:t>
            </a:r>
            <a:r>
              <a:rPr lang="cs-CZ" sz="2400" dirty="0">
                <a:latin typeface="Selawik" panose="020B0502040204020203" pitchFamily="34" charset="-18"/>
              </a:rPr>
              <a:t>. </a:t>
            </a:r>
            <a:r>
              <a:rPr lang="cs-CZ" sz="2400" dirty="0" err="1">
                <a:latin typeface="Selawik" panose="020B0502040204020203" pitchFamily="34" charset="-18"/>
              </a:rPr>
              <a:t>viii</a:t>
            </a:r>
            <a:r>
              <a:rPr lang="cs-CZ" sz="2400" dirty="0">
                <a:latin typeface="Selawik" panose="020B0502040204020203" pitchFamily="34" charset="-18"/>
              </a:rPr>
              <a:t>, 616 s., g 12 s., </a:t>
            </a:r>
            <a:r>
              <a:rPr lang="cs-CZ" sz="2400" dirty="0" err="1">
                <a:latin typeface="Selawik" panose="020B0502040204020203" pitchFamily="34" charset="-18"/>
              </a:rPr>
              <a:t>li</a:t>
            </a:r>
            <a:r>
              <a:rPr lang="cs-CZ" sz="2400" dirty="0">
                <a:latin typeface="Selawik" panose="020B0502040204020203" pitchFamily="34" charset="-18"/>
              </a:rPr>
              <a:t> 52 s., ti 9 s., si 7 s. ISBN 978-0-321-55965-4.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KALINA, T. &amp; VÁŇA, J. 2005. </a:t>
            </a:r>
            <a:r>
              <a:rPr lang="cs-CZ" sz="2400" b="1" dirty="0">
                <a:latin typeface="Selawik" panose="020B0502040204020203" pitchFamily="34" charset="-18"/>
              </a:rPr>
              <a:t>Sinice, řasy, houby, mechorosty a podobné organismy v současné biologii</a:t>
            </a:r>
            <a:r>
              <a:rPr lang="cs-CZ" sz="2400" dirty="0">
                <a:latin typeface="Selawik" panose="020B0502040204020203" pitchFamily="34" charset="-18"/>
              </a:rPr>
              <a:t>. Vyd. 1. Praha: Karolinum. 606 s. 32 s. obr. </a:t>
            </a:r>
            <a:r>
              <a:rPr lang="cs-CZ" sz="2400" dirty="0" err="1">
                <a:latin typeface="Selawik" panose="020B0502040204020203" pitchFamily="34" charset="-18"/>
              </a:rPr>
              <a:t>příl</a:t>
            </a:r>
            <a:r>
              <a:rPr lang="cs-CZ" sz="2400" dirty="0">
                <a:latin typeface="Selawik" panose="020B0502040204020203" pitchFamily="34" charset="-18"/>
              </a:rPr>
              <a:t>. ISBN 80-246-1036-1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n-US" sz="2400" dirty="0">
                <a:latin typeface="Selawik" panose="020B0502040204020203" pitchFamily="34" charset="-18"/>
              </a:rPr>
              <a:t>LEE, R</a:t>
            </a:r>
            <a:r>
              <a:rPr lang="cs-CZ" sz="2400" dirty="0">
                <a:latin typeface="Selawik" panose="020B0502040204020203" pitchFamily="34" charset="-18"/>
              </a:rPr>
              <a:t>.</a:t>
            </a:r>
            <a:r>
              <a:rPr lang="en-US" sz="2400" dirty="0">
                <a:latin typeface="Selawik" panose="020B0502040204020203" pitchFamily="34" charset="-18"/>
              </a:rPr>
              <a:t> E</a:t>
            </a:r>
            <a:r>
              <a:rPr lang="cs-CZ" sz="2400" dirty="0">
                <a:latin typeface="Selawik" panose="020B0502040204020203" pitchFamily="34" charset="-18"/>
              </a:rPr>
              <a:t>.</a:t>
            </a:r>
            <a:r>
              <a:rPr lang="en-US" sz="2400" dirty="0">
                <a:latin typeface="Selawik" panose="020B0502040204020203" pitchFamily="34" charset="-18"/>
              </a:rPr>
              <a:t>. </a:t>
            </a:r>
            <a:r>
              <a:rPr lang="cs-CZ" sz="2400" dirty="0">
                <a:latin typeface="Selawik" panose="020B0502040204020203" pitchFamily="34" charset="-18"/>
              </a:rPr>
              <a:t>2018. </a:t>
            </a:r>
            <a:r>
              <a:rPr lang="en-US" sz="2400" b="1" dirty="0">
                <a:latin typeface="Selawik" panose="020B0502040204020203" pitchFamily="34" charset="-18"/>
              </a:rPr>
              <a:t>Phycology</a:t>
            </a:r>
            <a:r>
              <a:rPr lang="en-US" sz="2400" dirty="0">
                <a:latin typeface="Selawik" panose="020B0502040204020203" pitchFamily="34" charset="-18"/>
              </a:rPr>
              <a:t>.</a:t>
            </a:r>
            <a:r>
              <a:rPr lang="cs-CZ" sz="2400" dirty="0">
                <a:latin typeface="Selawik" panose="020B0502040204020203" pitchFamily="34" charset="-18"/>
              </a:rPr>
              <a:t> </a:t>
            </a:r>
            <a:r>
              <a:rPr lang="en-US" sz="2400" dirty="0">
                <a:latin typeface="Selawik" panose="020B0502040204020203" pitchFamily="34" charset="-18"/>
              </a:rPr>
              <a:t>Fifth edition. Cambridge: Cambridge University Press. xii, 535 </a:t>
            </a:r>
            <a:r>
              <a:rPr lang="en-US" sz="2400" dirty="0" err="1">
                <a:latin typeface="Selawik" panose="020B0502040204020203" pitchFamily="34" charset="-18"/>
              </a:rPr>
              <a:t>stran</a:t>
            </a:r>
            <a:r>
              <a:rPr lang="en-US" sz="2400" dirty="0">
                <a:latin typeface="Selawik" panose="020B0502040204020203" pitchFamily="34" charset="-18"/>
              </a:rPr>
              <a:t>. ISBN 978-1-107-55565-5.</a:t>
            </a:r>
            <a:endParaRPr lang="cs-CZ" sz="2400" dirty="0">
              <a:latin typeface="Selawik" panose="020B0502040204020203" pitchFamily="34" charset="-18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MONFILS A. K., TRIEMER R. E., BELLAIRS E. F. 2011. </a:t>
            </a:r>
            <a:r>
              <a:rPr lang="cs-CZ" sz="2400" b="1" dirty="0" err="1">
                <a:latin typeface="Selawik" panose="020B0502040204020203" pitchFamily="34" charset="-18"/>
              </a:rPr>
              <a:t>Characterization</a:t>
            </a:r>
            <a:r>
              <a:rPr lang="cs-CZ" sz="2400" b="1" dirty="0">
                <a:latin typeface="Selawik" panose="020B0502040204020203" pitchFamily="34" charset="-18"/>
              </a:rPr>
              <a:t> </a:t>
            </a:r>
            <a:r>
              <a:rPr lang="cs-CZ" sz="2400" b="1" dirty="0" err="1">
                <a:latin typeface="Selawik" panose="020B0502040204020203" pitchFamily="34" charset="-18"/>
              </a:rPr>
              <a:t>of</a:t>
            </a:r>
            <a:r>
              <a:rPr lang="cs-CZ" sz="2400" b="1" dirty="0">
                <a:latin typeface="Selawik" panose="020B0502040204020203" pitchFamily="34" charset="-18"/>
              </a:rPr>
              <a:t> </a:t>
            </a:r>
            <a:r>
              <a:rPr lang="cs-CZ" sz="2400" b="1" dirty="0" err="1">
                <a:latin typeface="Selawik" panose="020B0502040204020203" pitchFamily="34" charset="-18"/>
              </a:rPr>
              <a:t>paramylon</a:t>
            </a:r>
            <a:r>
              <a:rPr lang="cs-CZ" sz="2400" b="1" dirty="0">
                <a:latin typeface="Selawik" panose="020B0502040204020203" pitchFamily="34" charset="-18"/>
              </a:rPr>
              <a:t> </a:t>
            </a:r>
            <a:r>
              <a:rPr lang="cs-CZ" sz="2400" b="1" dirty="0" err="1">
                <a:latin typeface="Selawik" panose="020B0502040204020203" pitchFamily="34" charset="-18"/>
              </a:rPr>
              <a:t>morphological</a:t>
            </a:r>
            <a:r>
              <a:rPr lang="cs-CZ" sz="2400" b="1" dirty="0">
                <a:latin typeface="Selawik" panose="020B0502040204020203" pitchFamily="34" charset="-18"/>
              </a:rPr>
              <a:t> diversity in </a:t>
            </a:r>
            <a:r>
              <a:rPr lang="cs-CZ" sz="2400" b="1" dirty="0" err="1">
                <a:latin typeface="Selawik" panose="020B0502040204020203" pitchFamily="34" charset="-18"/>
              </a:rPr>
              <a:t>photosynthetic</a:t>
            </a:r>
            <a:r>
              <a:rPr lang="cs-CZ" sz="2400" b="1" dirty="0">
                <a:latin typeface="Selawik" panose="020B0502040204020203" pitchFamily="34" charset="-18"/>
              </a:rPr>
              <a:t> </a:t>
            </a:r>
            <a:r>
              <a:rPr lang="cs-CZ" sz="2400" b="1" dirty="0" err="1">
                <a:latin typeface="Selawik" panose="020B0502040204020203" pitchFamily="34" charset="-18"/>
              </a:rPr>
              <a:t>euglenoids</a:t>
            </a:r>
            <a:r>
              <a:rPr lang="cs-CZ" sz="2400" b="1" dirty="0">
                <a:latin typeface="Selawik" panose="020B0502040204020203" pitchFamily="34" charset="-18"/>
              </a:rPr>
              <a:t> (</a:t>
            </a:r>
            <a:r>
              <a:rPr lang="cs-CZ" sz="2400" b="1" dirty="0" err="1">
                <a:latin typeface="Selawik" panose="020B0502040204020203" pitchFamily="34" charset="-18"/>
              </a:rPr>
              <a:t>Euglenales</a:t>
            </a:r>
            <a:r>
              <a:rPr lang="cs-CZ" sz="2400" b="1" dirty="0">
                <a:latin typeface="Selawik" panose="020B0502040204020203" pitchFamily="34" charset="-18"/>
              </a:rPr>
              <a:t>, </a:t>
            </a:r>
            <a:r>
              <a:rPr lang="cs-CZ" sz="2400" b="1" dirty="0" err="1">
                <a:latin typeface="Selawik" panose="020B0502040204020203" pitchFamily="34" charset="-18"/>
              </a:rPr>
              <a:t>Euglenophyta</a:t>
            </a:r>
            <a:r>
              <a:rPr lang="cs-CZ" sz="2400" b="1" dirty="0">
                <a:latin typeface="Selawik" panose="020B0502040204020203" pitchFamily="34" charset="-18"/>
              </a:rPr>
              <a:t>). </a:t>
            </a:r>
            <a:r>
              <a:rPr lang="cs-CZ" sz="2400" dirty="0" err="1">
                <a:latin typeface="Selawik" panose="020B0502040204020203" pitchFamily="34" charset="-18"/>
              </a:rPr>
              <a:t>Phycologia</a:t>
            </a:r>
            <a:r>
              <a:rPr lang="cs-CZ" sz="2400" dirty="0">
                <a:latin typeface="Selawik" panose="020B0502040204020203" pitchFamily="34" charset="-18"/>
              </a:rPr>
              <a:t>. 50, 156–169.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ROSYPAL, S. et al. 2003. </a:t>
            </a:r>
            <a:r>
              <a:rPr lang="cs-CZ" sz="2400" b="1" dirty="0">
                <a:latin typeface="Selawik" panose="020B0502040204020203" pitchFamily="34" charset="-18"/>
              </a:rPr>
              <a:t>Nový přehled biologie</a:t>
            </a:r>
            <a:r>
              <a:rPr lang="cs-CZ" sz="2400" dirty="0">
                <a:latin typeface="Selawik" panose="020B0502040204020203" pitchFamily="34" charset="-18"/>
              </a:rPr>
              <a:t>. 1. vyd. Praha: </a:t>
            </a:r>
            <a:r>
              <a:rPr lang="cs-CZ" sz="2400" dirty="0" err="1">
                <a:latin typeface="Selawik" panose="020B0502040204020203" pitchFamily="34" charset="-18"/>
              </a:rPr>
              <a:t>Scientia</a:t>
            </a:r>
            <a:r>
              <a:rPr lang="cs-CZ" sz="2400" dirty="0">
                <a:latin typeface="Selawik" panose="020B0502040204020203" pitchFamily="34" charset="-18"/>
              </a:rPr>
              <a:t>. 797 s. ISBN 80-7193-268-5.</a:t>
            </a:r>
          </a:p>
        </p:txBody>
      </p:sp>
    </p:spTree>
    <p:extLst>
      <p:ext uri="{BB962C8B-B14F-4D97-AF65-F5344CB8AC3E}">
        <p14:creationId xmlns:p14="http://schemas.microsoft.com/office/powerpoint/2010/main" val="185888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E91C3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7595276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8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Euglenophyta</a:t>
            </a:r>
            <a:r>
              <a:rPr lang="cs-CZ" sz="3800" b="1" dirty="0">
                <a:latin typeface="Meiryo" panose="020B0604030504040204" pitchFamily="34" charset="-128"/>
                <a:ea typeface="Meiryo" panose="020B0604030504040204" pitchFamily="34" charset="-128"/>
              </a:rPr>
              <a:t> – krásnoočka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901" y="2291023"/>
            <a:ext cx="6289511" cy="388593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b="1" dirty="0">
                <a:latin typeface="Selawik" panose="020B0502040204020203" pitchFamily="34" charset="-18"/>
              </a:rPr>
              <a:t>jednobuněční, </a:t>
            </a:r>
            <a:r>
              <a:rPr lang="cs-CZ" sz="2700" dirty="0">
                <a:latin typeface="Selawik" panose="020B0502040204020203" pitchFamily="34" charset="-18"/>
              </a:rPr>
              <a:t>volně žijící bičíkovci, vzácně žijí v koloniích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b="1" dirty="0">
                <a:latin typeface="Selawik" panose="020B0502040204020203" pitchFamily="34" charset="-18"/>
              </a:rPr>
              <a:t>autotrofní</a:t>
            </a:r>
            <a:r>
              <a:rPr lang="cs-CZ" sz="2700" dirty="0">
                <a:latin typeface="Selawik" panose="020B0502040204020203" pitchFamily="34" charset="-18"/>
              </a:rPr>
              <a:t> i </a:t>
            </a:r>
            <a:r>
              <a:rPr lang="cs-CZ" sz="2700" b="1" dirty="0">
                <a:latin typeface="Selawik" panose="020B0502040204020203" pitchFamily="34" charset="-18"/>
              </a:rPr>
              <a:t>heterotrofní</a:t>
            </a:r>
            <a:r>
              <a:rPr lang="cs-CZ" sz="2700" dirty="0">
                <a:latin typeface="Selawik" panose="020B0502040204020203" pitchFamily="34" charset="-18"/>
              </a:rPr>
              <a:t> výživa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dirty="0">
                <a:latin typeface="Selawik" panose="020B0502040204020203" pitchFamily="34" charset="-18"/>
              </a:rPr>
              <a:t>ve sladkých vodách často </a:t>
            </a:r>
            <a:r>
              <a:rPr lang="cs-CZ" sz="2700" b="1" dirty="0">
                <a:latin typeface="Selawik" panose="020B0502040204020203" pitchFamily="34" charset="-18"/>
              </a:rPr>
              <a:t>bohatých na organické látky</a:t>
            </a:r>
            <a:r>
              <a:rPr lang="cs-CZ" sz="2700" dirty="0">
                <a:latin typeface="Selawik" panose="020B0502040204020203" pitchFamily="34" charset="-18"/>
              </a:rPr>
              <a:t>, najdeme je i v brakických vodách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dirty="0">
                <a:latin typeface="Selawik" panose="020B0502040204020203" pitchFamily="34" charset="-18"/>
              </a:rPr>
              <a:t>hladiny vodních nádrží – tvoří tzv. </a:t>
            </a:r>
            <a:r>
              <a:rPr lang="cs-CZ" sz="2700" b="1" dirty="0" err="1">
                <a:latin typeface="Selawik" panose="020B0502040204020203" pitchFamily="34" charset="-18"/>
              </a:rPr>
              <a:t>neustonickou</a:t>
            </a:r>
            <a:r>
              <a:rPr lang="cs-CZ" sz="2700" b="1" dirty="0">
                <a:latin typeface="Selawik" panose="020B0502040204020203" pitchFamily="34" charset="-18"/>
              </a:rPr>
              <a:t> vrstvu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700" b="1" dirty="0">
              <a:latin typeface="Selawik" panose="020B0502040204020203" pitchFamily="34" charset="-18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79175072-E300-4E95-A607-470B86B03504}"/>
              </a:ext>
            </a:extLst>
          </p:cNvPr>
          <p:cNvSpPr txBox="1"/>
          <p:nvPr/>
        </p:nvSpPr>
        <p:spPr>
          <a:xfrm rot="16200000">
            <a:off x="11055653" y="5308211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Foter.com</a:t>
            </a:r>
          </a:p>
        </p:txBody>
      </p:sp>
      <p:pic>
        <p:nvPicPr>
          <p:cNvPr id="9" name="Obrázek 8" descr="phacus.jpg">
            <a:extLst>
              <a:ext uri="{FF2B5EF4-FFF2-40B4-BE49-F238E27FC236}">
                <a16:creationId xmlns:a16="http://schemas.microsoft.com/office/drawing/2014/main" id="{03EAC8DC-5726-4698-AC18-26D1BA432A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636" t="17621" r="18592" b="19685"/>
          <a:stretch/>
        </p:blipFill>
        <p:spPr>
          <a:xfrm>
            <a:off x="6566835" y="1846911"/>
            <a:ext cx="3946358" cy="2423109"/>
          </a:xfrm>
          <a:prstGeom prst="rect">
            <a:avLst/>
          </a:prstGeom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7234630F-9E1E-424B-9C5E-AD1CC3072ADB}"/>
              </a:ext>
            </a:extLst>
          </p:cNvPr>
          <p:cNvSpPr txBox="1"/>
          <p:nvPr/>
        </p:nvSpPr>
        <p:spPr>
          <a:xfrm>
            <a:off x="10513193" y="1912807"/>
            <a:ext cx="283463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i="1" dirty="0" err="1">
                <a:latin typeface="Selawik" panose="020B0502040204020203" pitchFamily="34" charset="-18"/>
              </a:rPr>
              <a:t>Phacus</a:t>
            </a:r>
            <a:endParaRPr lang="cs-CZ" sz="2000" b="1" i="1" dirty="0">
              <a:latin typeface="Selawik" panose="020B0502040204020203" pitchFamily="34" charset="-18"/>
            </a:endParaRPr>
          </a:p>
        </p:txBody>
      </p:sp>
      <p:pic>
        <p:nvPicPr>
          <p:cNvPr id="11" name="Obrázek 10" descr="euglena.jpg">
            <a:extLst>
              <a:ext uri="{FF2B5EF4-FFF2-40B4-BE49-F238E27FC236}">
                <a16:creationId xmlns:a16="http://schemas.microsoft.com/office/drawing/2014/main" id="{D75C930A-ACFA-49F1-B6F9-FCE65FE9D1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354" t="23097" r="20727" b="21266"/>
          <a:stretch/>
        </p:blipFill>
        <p:spPr>
          <a:xfrm>
            <a:off x="7873023" y="3967841"/>
            <a:ext cx="3716076" cy="2423109"/>
          </a:xfrm>
          <a:prstGeom prst="rect">
            <a:avLst/>
          </a:prstGeom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00770F21-FE64-427A-9205-9C3F43A8B79A}"/>
              </a:ext>
            </a:extLst>
          </p:cNvPr>
          <p:cNvSpPr txBox="1"/>
          <p:nvPr/>
        </p:nvSpPr>
        <p:spPr>
          <a:xfrm>
            <a:off x="6547585" y="5986352"/>
            <a:ext cx="283463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i="1" dirty="0" err="1">
                <a:latin typeface="Selawik" panose="020B0502040204020203" pitchFamily="34" charset="-18"/>
              </a:rPr>
              <a:t>Euglena</a:t>
            </a:r>
            <a:endParaRPr lang="cs-CZ" sz="2000" b="1" i="1" dirty="0">
              <a:latin typeface="Selawik" panose="020B0502040204020203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22862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E91C3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7595276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6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Euglenophyta</a:t>
            </a:r>
            <a:r>
              <a:rPr lang="cs-CZ" sz="3600" b="1" dirty="0">
                <a:latin typeface="Meiryo" panose="020B0604030504040204" pitchFamily="34" charset="-128"/>
                <a:ea typeface="Meiryo" panose="020B0604030504040204" pitchFamily="34" charset="-128"/>
              </a:rPr>
              <a:t> – rozmnožování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902" y="2291023"/>
            <a:ext cx="4618804" cy="3885939"/>
          </a:xfrm>
        </p:spPr>
        <p:txBody>
          <a:bodyPr>
            <a:norm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700" dirty="0">
                <a:latin typeface="Selawik" panose="020B0502040204020203" pitchFamily="34" charset="-18"/>
              </a:rPr>
              <a:t>pouze</a:t>
            </a:r>
            <a:r>
              <a:rPr lang="cs-CZ" sz="2700" b="1" dirty="0">
                <a:latin typeface="Selawik" panose="020B0502040204020203" pitchFamily="34" charset="-18"/>
              </a:rPr>
              <a:t> nepohlavní</a:t>
            </a:r>
          </a:p>
          <a:p>
            <a:pPr marL="742950" lvl="1" indent="-285750">
              <a:spcAft>
                <a:spcPts val="1200"/>
              </a:spcAft>
            </a:pPr>
            <a:r>
              <a:rPr lang="cs-CZ" sz="2300" b="1" dirty="0">
                <a:latin typeface="Selawik" panose="020B0502040204020203" pitchFamily="34" charset="-18"/>
              </a:rPr>
              <a:t>podélné dělení </a:t>
            </a:r>
            <a:r>
              <a:rPr lang="cs-CZ" sz="2300" dirty="0">
                <a:latin typeface="Selawik" panose="020B0502040204020203" pitchFamily="34" charset="-18"/>
              </a:rPr>
              <a:t>na 2 dceřiné jedince</a:t>
            </a: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dělení může probíhat jak za pohybu, tak v nepohyblivém stádiu – </a:t>
            </a:r>
            <a:r>
              <a:rPr lang="cs-CZ" sz="2300" b="1" dirty="0" err="1">
                <a:latin typeface="Selawik" panose="020B0502040204020203" pitchFamily="34" charset="-18"/>
              </a:rPr>
              <a:t>palmeloidní</a:t>
            </a:r>
            <a:endParaRPr lang="cs-CZ" sz="2300" dirty="0">
              <a:latin typeface="Selawik" panose="020B050204020402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700" b="1" dirty="0">
              <a:latin typeface="Selawik" panose="020B0502040204020203" pitchFamily="34" charset="-18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3F61E4E2-B60C-4EB6-BAB5-D19D5D634CD5}"/>
              </a:ext>
            </a:extLst>
          </p:cNvPr>
          <p:cNvSpPr txBox="1"/>
          <p:nvPr/>
        </p:nvSpPr>
        <p:spPr>
          <a:xfrm rot="16200000">
            <a:off x="10209113" y="4623067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Foter.com</a:t>
            </a:r>
          </a:p>
        </p:txBody>
      </p:sp>
      <p:pic>
        <p:nvPicPr>
          <p:cNvPr id="8" name="Obrázek 7" descr="trachelomonas.jpg">
            <a:extLst>
              <a:ext uri="{FF2B5EF4-FFF2-40B4-BE49-F238E27FC236}">
                <a16:creationId xmlns:a16="http://schemas.microsoft.com/office/drawing/2014/main" id="{0A7123F3-6D9C-4314-BA11-21E3C888C2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660" r="19368" b="18589"/>
          <a:stretch/>
        </p:blipFill>
        <p:spPr>
          <a:xfrm>
            <a:off x="6277311" y="1656371"/>
            <a:ext cx="4618804" cy="3790339"/>
          </a:xfrm>
          <a:prstGeom prst="rect">
            <a:avLst/>
          </a:prstGeom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725D2212-CB7F-4996-9A79-B080D4598C91}"/>
              </a:ext>
            </a:extLst>
          </p:cNvPr>
          <p:cNvSpPr txBox="1"/>
          <p:nvPr/>
        </p:nvSpPr>
        <p:spPr>
          <a:xfrm>
            <a:off x="6708410" y="5461000"/>
            <a:ext cx="283463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i="1" dirty="0" err="1">
                <a:latin typeface="Selawik" panose="020B0502040204020203" pitchFamily="34" charset="-18"/>
              </a:rPr>
              <a:t>Trachelomonas</a:t>
            </a:r>
            <a:endParaRPr lang="cs-CZ" sz="2000" b="1" i="1" dirty="0">
              <a:latin typeface="Selawik" panose="020B0502040204020203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93675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E91C3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7595276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7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Euglenophyta</a:t>
            </a:r>
            <a:r>
              <a:rPr lang="cs-CZ" sz="3700" b="1" dirty="0">
                <a:latin typeface="Meiryo" panose="020B0604030504040204" pitchFamily="34" charset="-128"/>
                <a:ea typeface="Meiryo" panose="020B0604030504040204" pitchFamily="34" charset="-128"/>
              </a:rPr>
              <a:t> – stavba buňky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901" y="2291023"/>
            <a:ext cx="6289511" cy="3885939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b="1" dirty="0">
                <a:latin typeface="Selawik" panose="020B0502040204020203" pitchFamily="34" charset="-18"/>
              </a:rPr>
              <a:t>chloroplasty </a:t>
            </a: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chlorofyl </a:t>
            </a:r>
            <a:r>
              <a:rPr lang="cs-CZ" sz="2300" i="1" dirty="0">
                <a:latin typeface="Selawik" panose="020B0502040204020203" pitchFamily="34" charset="-18"/>
              </a:rPr>
              <a:t>a</a:t>
            </a:r>
            <a:r>
              <a:rPr lang="cs-CZ" sz="2300" dirty="0">
                <a:latin typeface="Selawik" panose="020B0502040204020203" pitchFamily="34" charset="-18"/>
              </a:rPr>
              <a:t> </a:t>
            </a:r>
            <a:r>
              <a:rPr lang="cs-CZ" sz="2300" dirty="0" err="1">
                <a:latin typeface="Selawik" panose="020B0502040204020203" pitchFamily="34" charset="-18"/>
              </a:rPr>
              <a:t>a</a:t>
            </a:r>
            <a:r>
              <a:rPr lang="cs-CZ" sz="2300" dirty="0">
                <a:latin typeface="Selawik" panose="020B0502040204020203" pitchFamily="34" charset="-18"/>
              </a:rPr>
              <a:t> </a:t>
            </a:r>
            <a:r>
              <a:rPr lang="cs-CZ" sz="2300" i="1" dirty="0">
                <a:latin typeface="Selawik" panose="020B0502040204020203" pitchFamily="34" charset="-18"/>
              </a:rPr>
              <a:t>b</a:t>
            </a:r>
            <a:r>
              <a:rPr lang="cs-CZ" sz="2300" dirty="0">
                <a:latin typeface="Selawik" panose="020B0502040204020203" pitchFamily="34" charset="-18"/>
              </a:rPr>
              <a:t>, </a:t>
            </a:r>
            <a:r>
              <a:rPr lang="el-GR" sz="2300" dirty="0"/>
              <a:t>β</a:t>
            </a:r>
            <a:r>
              <a:rPr lang="cs-CZ" sz="2300" dirty="0"/>
              <a:t> </a:t>
            </a:r>
            <a:r>
              <a:rPr lang="cs-CZ" sz="2300" dirty="0">
                <a:latin typeface="Selawik" panose="020B0502040204020203" pitchFamily="34" charset="-18"/>
              </a:rPr>
              <a:t>– karoten a xantofyly</a:t>
            </a: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většinou s </a:t>
            </a:r>
            <a:r>
              <a:rPr lang="cs-CZ" sz="2300" dirty="0" err="1">
                <a:latin typeface="Selawik" panose="020B0502040204020203" pitchFamily="34" charset="-18"/>
              </a:rPr>
              <a:t>pyrenoidem</a:t>
            </a:r>
            <a:endParaRPr lang="cs-CZ" sz="2300" dirty="0">
              <a:latin typeface="Selawik" panose="020B0502040204020203" pitchFamily="34" charset="-18"/>
            </a:endParaRP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tylakoidy jsou srostlé po 3</a:t>
            </a:r>
          </a:p>
          <a:p>
            <a:pPr marL="742950" lvl="1" indent="-285750">
              <a:spcAft>
                <a:spcPts val="600"/>
              </a:spcAft>
            </a:pPr>
            <a:r>
              <a:rPr lang="cs-CZ" sz="2300" dirty="0">
                <a:latin typeface="Selawik" panose="020B0502040204020203" pitchFamily="34" charset="-18"/>
              </a:rPr>
              <a:t>nemají je všichni zástupci</a:t>
            </a:r>
          </a:p>
          <a:p>
            <a:pPr marL="285750" lvl="1" indent="-285750"/>
            <a:r>
              <a:rPr lang="cs-CZ" sz="2700" b="1" dirty="0" err="1">
                <a:latin typeface="Selawik" panose="020B0502040204020203" pitchFamily="34" charset="-18"/>
              </a:rPr>
              <a:t>paramylon</a:t>
            </a:r>
            <a:endParaRPr lang="cs-CZ" sz="2700" b="1" dirty="0">
              <a:latin typeface="Selawik" panose="020B0502040204020203" pitchFamily="34" charset="-18"/>
            </a:endParaRP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zásobování buňky</a:t>
            </a: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polysacharid podobný škrobu</a:t>
            </a: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uložen v celé cytoplazmě</a:t>
            </a: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tyčinky jsou bezbarvé nebo bílé</a:t>
            </a:r>
          </a:p>
          <a:p>
            <a:pPr marL="742950" lvl="1" indent="-285750"/>
            <a:endParaRPr lang="cs-CZ" sz="2300" dirty="0">
              <a:latin typeface="Selawik" panose="020B0502040204020203" pitchFamily="34" charset="-18"/>
            </a:endParaRPr>
          </a:p>
        </p:txBody>
      </p:sp>
      <p:pic>
        <p:nvPicPr>
          <p:cNvPr id="6" name="Zástupný symbol pro obsah 3" descr="dad.png">
            <a:extLst>
              <a:ext uri="{FF2B5EF4-FFF2-40B4-BE49-F238E27FC236}">
                <a16:creationId xmlns:a16="http://schemas.microsoft.com/office/drawing/2014/main" id="{FCC7C977-D9BA-4045-A489-65ECAD6B6DC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64905" y="1690738"/>
            <a:ext cx="3694278" cy="4876936"/>
          </a:xfrm>
          <a:prstGeom prst="rect">
            <a:avLst/>
          </a:prstGeom>
          <a:effectLst/>
        </p:spPr>
      </p:pic>
      <p:sp>
        <p:nvSpPr>
          <p:cNvPr id="7" name="TextovéPole 6"/>
          <p:cNvSpPr txBox="1"/>
          <p:nvPr/>
        </p:nvSpPr>
        <p:spPr>
          <a:xfrm rot="16200000">
            <a:off x="11282649" y="5504689"/>
            <a:ext cx="1449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/>
              <a:t>Sinicearasy.cz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6942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E91C3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7595276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7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Euglenophyta</a:t>
            </a:r>
            <a:r>
              <a:rPr lang="cs-CZ" sz="3700" b="1" dirty="0">
                <a:latin typeface="Meiryo" panose="020B0604030504040204" pitchFamily="34" charset="-128"/>
                <a:ea typeface="Meiryo" panose="020B0604030504040204" pitchFamily="34" charset="-128"/>
              </a:rPr>
              <a:t> – stavba buňky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901" y="2291023"/>
            <a:ext cx="6289511" cy="388593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dirty="0">
                <a:latin typeface="Selawik" panose="020B0502040204020203" pitchFamily="34" charset="-18"/>
              </a:rPr>
              <a:t>povrch je kryt </a:t>
            </a:r>
            <a:r>
              <a:rPr lang="cs-CZ" sz="2700" b="1" dirty="0">
                <a:latin typeface="Selawik" panose="020B0502040204020203" pitchFamily="34" charset="-18"/>
              </a:rPr>
              <a:t>pelikulou</a:t>
            </a:r>
            <a:r>
              <a:rPr lang="cs-CZ" sz="2700" dirty="0">
                <a:latin typeface="Selawik" panose="020B0502040204020203" pitchFamily="34" charset="-18"/>
              </a:rPr>
              <a:t> (spirální proteinové proužky) → změna tvaru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dirty="0">
                <a:latin typeface="Selawik" panose="020B0502040204020203" pitchFamily="34" charset="-18"/>
              </a:rPr>
              <a:t>1 – 2 bičíky, některé druhy až 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b="1" dirty="0">
                <a:latin typeface="Selawik" panose="020B0502040204020203" pitchFamily="34" charset="-18"/>
              </a:rPr>
              <a:t>stigma</a:t>
            </a: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světločivná skvrna v blízkosti bičíků</a:t>
            </a: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není u všech druhů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b="1" dirty="0" err="1">
                <a:latin typeface="Selawik" panose="020B0502040204020203" pitchFamily="34" charset="-18"/>
              </a:rPr>
              <a:t>paraflagelární</a:t>
            </a:r>
            <a:r>
              <a:rPr lang="cs-CZ" sz="2700" b="1" dirty="0">
                <a:latin typeface="Selawik" panose="020B0502040204020203" pitchFamily="34" charset="-18"/>
              </a:rPr>
              <a:t> lišta </a:t>
            </a:r>
            <a:r>
              <a:rPr lang="cs-CZ" sz="2700" dirty="0">
                <a:latin typeface="Selawik" panose="020B0502040204020203" pitchFamily="34" charset="-18"/>
              </a:rPr>
              <a:t>– hlavní fotoreceptor</a:t>
            </a:r>
            <a:endParaRPr lang="cs-CZ" sz="2300" dirty="0">
              <a:latin typeface="Selawik" panose="020B0502040204020203" pitchFamily="34" charset="-18"/>
            </a:endParaRPr>
          </a:p>
          <a:p>
            <a:pPr marL="742950" lvl="1" indent="-285750"/>
            <a:endParaRPr lang="cs-CZ" sz="2300" dirty="0">
              <a:latin typeface="Selawik" panose="020B0502040204020203" pitchFamily="34" charset="-18"/>
            </a:endParaRPr>
          </a:p>
        </p:txBody>
      </p:sp>
      <p:pic>
        <p:nvPicPr>
          <p:cNvPr id="6" name="Zástupný symbol pro obsah 3" descr="dad.png">
            <a:extLst>
              <a:ext uri="{FF2B5EF4-FFF2-40B4-BE49-F238E27FC236}">
                <a16:creationId xmlns:a16="http://schemas.microsoft.com/office/drawing/2014/main" id="{FCC7C977-D9BA-4045-A489-65ECAD6B6DC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64905" y="1690738"/>
            <a:ext cx="3694278" cy="4876936"/>
          </a:xfrm>
          <a:prstGeom prst="rect">
            <a:avLst/>
          </a:prstGeom>
          <a:effectLst/>
        </p:spPr>
      </p:pic>
      <p:sp>
        <p:nvSpPr>
          <p:cNvPr id="7" name="TextovéPole 6"/>
          <p:cNvSpPr txBox="1"/>
          <p:nvPr/>
        </p:nvSpPr>
        <p:spPr>
          <a:xfrm rot="16200000">
            <a:off x="11282649" y="5504689"/>
            <a:ext cx="1449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/>
              <a:t>Sinicearasy.cz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8895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E91C3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cs-CZ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Cryptophyta</a:t>
            </a: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 - </a:t>
            </a:r>
            <a:r>
              <a:rPr lang="cs-CZ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skrytěnky</a:t>
            </a:r>
            <a:endParaRPr lang="cs-CZ" b="1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92" y="2124889"/>
            <a:ext cx="6872288" cy="4345442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volně žijící bičíkovci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mořští i sladkovodní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plankton</a:t>
            </a:r>
            <a:r>
              <a:rPr lang="cs-CZ" sz="3200" b="1" dirty="0">
                <a:latin typeface="Selawik" panose="020B0502040204020203" pitchFamily="34" charset="-18"/>
              </a:rPr>
              <a:t> stojatých vod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velmi</a:t>
            </a:r>
            <a:r>
              <a:rPr lang="cs-CZ" sz="3200" b="1" dirty="0">
                <a:latin typeface="Selawik" panose="020B0502040204020203" pitchFamily="34" charset="-18"/>
              </a:rPr>
              <a:t> odolné vůči chladu </a:t>
            </a:r>
            <a:r>
              <a:rPr lang="cs-CZ" sz="3200" dirty="0">
                <a:latin typeface="Selawik" panose="020B0502040204020203" pitchFamily="34" charset="-18"/>
              </a:rPr>
              <a:t>–</a:t>
            </a:r>
            <a:r>
              <a:rPr lang="cs-CZ" sz="3200" b="1" dirty="0">
                <a:latin typeface="Selawik" panose="020B0502040204020203" pitchFamily="34" charset="-18"/>
              </a:rPr>
              <a:t> </a:t>
            </a:r>
            <a:r>
              <a:rPr lang="cs-CZ" sz="3200" dirty="0">
                <a:latin typeface="Selawik" panose="020B0502040204020203" pitchFamily="34" charset="-18"/>
              </a:rPr>
              <a:t>u nás, ale i v arktických vodách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často</a:t>
            </a:r>
            <a:r>
              <a:rPr lang="cs-CZ" sz="3200" b="1" dirty="0">
                <a:latin typeface="Selawik" panose="020B0502040204020203" pitchFamily="34" charset="-18"/>
              </a:rPr>
              <a:t> první jarní producenti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57DE4E8-ED72-48C7-873C-4DD2B45B9D48}"/>
              </a:ext>
            </a:extLst>
          </p:cNvPr>
          <p:cNvSpPr txBox="1"/>
          <p:nvPr/>
        </p:nvSpPr>
        <p:spPr>
          <a:xfrm rot="16200000">
            <a:off x="11016306" y="4555497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www.sinicearasy.cz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A38E203C-CC5E-4084-A40F-B15AC4A13343}"/>
              </a:ext>
            </a:extLst>
          </p:cNvPr>
          <p:cNvSpPr txBox="1"/>
          <p:nvPr/>
        </p:nvSpPr>
        <p:spPr>
          <a:xfrm>
            <a:off x="8455826" y="5732626"/>
            <a:ext cx="194339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i="1" dirty="0" err="1">
                <a:latin typeface="Selawik" panose="020B0502040204020203" pitchFamily="34" charset="-18"/>
              </a:rPr>
              <a:t>Cryptomonas</a:t>
            </a:r>
            <a:endParaRPr lang="cs-CZ" sz="2000" b="1" i="1" dirty="0">
              <a:latin typeface="Selawik" panose="020B0502040204020203" pitchFamily="34" charset="-18"/>
            </a:endParaRPr>
          </a:p>
        </p:txBody>
      </p:sp>
      <p:pic>
        <p:nvPicPr>
          <p:cNvPr id="6" name="Obrázek 5" descr="Obsah obrázku mapa&#10;&#10;Popis byl vytvořen automaticky">
            <a:extLst>
              <a:ext uri="{FF2B5EF4-FFF2-40B4-BE49-F238E27FC236}">
                <a16:creationId xmlns:a16="http://schemas.microsoft.com/office/drawing/2014/main" id="{75B02B89-3D52-4E2D-A6B2-56F4807AE0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970" y="1512311"/>
            <a:ext cx="4714338" cy="400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10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E91C3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 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7595276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6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Cryptophyta</a:t>
            </a:r>
            <a:r>
              <a:rPr lang="cs-CZ" sz="3600" b="1" dirty="0">
                <a:latin typeface="Meiryo" panose="020B0604030504040204" pitchFamily="34" charset="-128"/>
                <a:ea typeface="Meiryo" panose="020B0604030504040204" pitchFamily="34" charset="-128"/>
              </a:rPr>
              <a:t> – rozmnožování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901" y="2291023"/>
            <a:ext cx="5148193" cy="3885939"/>
          </a:xfrm>
        </p:spPr>
        <p:txBody>
          <a:bodyPr>
            <a:norm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700" dirty="0">
                <a:latin typeface="Selawik" panose="020B0502040204020203" pitchFamily="34" charset="-18"/>
              </a:rPr>
              <a:t>především</a:t>
            </a:r>
            <a:r>
              <a:rPr lang="cs-CZ" sz="2700" b="1" dirty="0">
                <a:latin typeface="Selawik" panose="020B0502040204020203" pitchFamily="34" charset="-18"/>
              </a:rPr>
              <a:t> nepohlavní</a:t>
            </a:r>
          </a:p>
          <a:p>
            <a:pPr marL="742950" lvl="1" indent="-285750">
              <a:spcAft>
                <a:spcPts val="1200"/>
              </a:spcAft>
            </a:pPr>
            <a:r>
              <a:rPr lang="cs-CZ" sz="2300" b="1" dirty="0" err="1">
                <a:latin typeface="Selawik" panose="020B0502040204020203" pitchFamily="34" charset="-18"/>
              </a:rPr>
              <a:t>schizotomie</a:t>
            </a:r>
            <a:r>
              <a:rPr lang="cs-CZ" sz="2300" b="1" dirty="0">
                <a:latin typeface="Selawik" panose="020B0502040204020203" pitchFamily="34" charset="-18"/>
              </a:rPr>
              <a:t> – </a:t>
            </a:r>
            <a:r>
              <a:rPr lang="cs-CZ" sz="2300" dirty="0">
                <a:latin typeface="Selawik" panose="020B0502040204020203" pitchFamily="34" charset="-18"/>
              </a:rPr>
              <a:t>podélné dělení rýhou z obou konců buňky</a:t>
            </a:r>
          </a:p>
          <a:p>
            <a:pPr marL="285750" lvl="1" indent="-285750">
              <a:spcAft>
                <a:spcPts val="1200"/>
              </a:spcAft>
            </a:pPr>
            <a:r>
              <a:rPr lang="cs-CZ" sz="2700" dirty="0">
                <a:latin typeface="Selawik" panose="020B0502040204020203" pitchFamily="34" charset="-18"/>
              </a:rPr>
              <a:t>pohlavní rozmnožování</a:t>
            </a:r>
          </a:p>
          <a:p>
            <a:pPr marL="742950" lvl="1" indent="-285750"/>
            <a:r>
              <a:rPr lang="cs-CZ" sz="2300" b="1" dirty="0">
                <a:latin typeface="Selawik" panose="020B0502040204020203" pitchFamily="34" charset="-18"/>
              </a:rPr>
              <a:t>izogamie</a:t>
            </a:r>
            <a:r>
              <a:rPr lang="cs-CZ" sz="2300" dirty="0">
                <a:latin typeface="Selawik" panose="020B0502040204020203" pitchFamily="34" charset="-18"/>
              </a:rPr>
              <a:t> – pohlavní buňky stejné velikosti a tvaru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700" b="1" dirty="0">
              <a:latin typeface="Selawik" panose="020B0502040204020203" pitchFamily="34" charset="-18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3F61E4E2-B60C-4EB6-BAB5-D19D5D634CD5}"/>
              </a:ext>
            </a:extLst>
          </p:cNvPr>
          <p:cNvSpPr txBox="1"/>
          <p:nvPr/>
        </p:nvSpPr>
        <p:spPr>
          <a:xfrm rot="16200000">
            <a:off x="11055653" y="5308211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Foter.com</a:t>
            </a:r>
          </a:p>
        </p:txBody>
      </p:sp>
      <p:pic>
        <p:nvPicPr>
          <p:cNvPr id="12" name="Obrázek 11" descr="Chilomonas.jpg">
            <a:extLst>
              <a:ext uri="{FF2B5EF4-FFF2-40B4-BE49-F238E27FC236}">
                <a16:creationId xmlns:a16="http://schemas.microsoft.com/office/drawing/2014/main" id="{D16BA785-9394-43E7-8642-ED3F599701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862" t="24892" r="25408" b="15761"/>
          <a:stretch/>
        </p:blipFill>
        <p:spPr>
          <a:xfrm>
            <a:off x="7025185" y="2001105"/>
            <a:ext cx="3995742" cy="3441918"/>
          </a:xfrm>
          <a:prstGeom prst="rect">
            <a:avLst/>
          </a:prstGeom>
        </p:spPr>
      </p:pic>
      <p:sp>
        <p:nvSpPr>
          <p:cNvPr id="13" name="TextovéPole 12">
            <a:extLst>
              <a:ext uri="{FF2B5EF4-FFF2-40B4-BE49-F238E27FC236}">
                <a16:creationId xmlns:a16="http://schemas.microsoft.com/office/drawing/2014/main" id="{CAD4DA7D-D8CC-476D-8BC4-35EBA0567E43}"/>
              </a:ext>
            </a:extLst>
          </p:cNvPr>
          <p:cNvSpPr txBox="1"/>
          <p:nvPr/>
        </p:nvSpPr>
        <p:spPr>
          <a:xfrm>
            <a:off x="7954150" y="5523694"/>
            <a:ext cx="194339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i="1" dirty="0" err="1">
                <a:latin typeface="Selawik" panose="020B0502040204020203" pitchFamily="34" charset="-18"/>
              </a:rPr>
              <a:t>Chilomonas</a:t>
            </a:r>
            <a:endParaRPr lang="cs-CZ" sz="2000" b="1" i="1" dirty="0">
              <a:latin typeface="Selawik" panose="020B0502040204020203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95688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ástupný symbol pro obsah 3" descr="f.png">
            <a:extLst>
              <a:ext uri="{FF2B5EF4-FFF2-40B4-BE49-F238E27FC236}">
                <a16:creationId xmlns:a16="http://schemas.microsoft.com/office/drawing/2014/main" id="{1811F212-C389-464E-9024-33474598B3C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74568" y="1325377"/>
            <a:ext cx="4257419" cy="5372139"/>
          </a:xfrm>
          <a:prstGeom prst="rect">
            <a:avLst/>
          </a:prstGeom>
          <a:effectLst/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E91C3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7595276" cy="76529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3700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Cryptophyta</a:t>
            </a:r>
            <a:r>
              <a:rPr lang="cs-CZ" sz="3700" b="1" dirty="0">
                <a:latin typeface="Meiryo" panose="020B0604030504040204" pitchFamily="34" charset="-128"/>
                <a:ea typeface="Meiryo" panose="020B0604030504040204" pitchFamily="34" charset="-128"/>
              </a:rPr>
              <a:t> – stavba buňky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901" y="2291023"/>
            <a:ext cx="6289511" cy="4095439"/>
          </a:xfrm>
        </p:spPr>
        <p:txBody>
          <a:bodyPr>
            <a:normAutofit fontScale="92500"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dirty="0">
                <a:latin typeface="Selawik" panose="020B0502040204020203" pitchFamily="34" charset="-18"/>
              </a:rPr>
              <a:t>na povrchu je </a:t>
            </a:r>
            <a:r>
              <a:rPr lang="cs-CZ" sz="2700" b="1" dirty="0">
                <a:latin typeface="Selawik" panose="020B0502040204020203" pitchFamily="34" charset="-18"/>
              </a:rPr>
              <a:t>periplast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dirty="0">
                <a:latin typeface="Selawik" panose="020B0502040204020203" pitchFamily="34" charset="-18"/>
              </a:rPr>
              <a:t>pod periplastem jsou </a:t>
            </a:r>
            <a:r>
              <a:rPr lang="cs-CZ" sz="2700" b="1" dirty="0" err="1">
                <a:latin typeface="Selawik" panose="020B0502040204020203" pitchFamily="34" charset="-18"/>
              </a:rPr>
              <a:t>ejektozomy</a:t>
            </a:r>
            <a:r>
              <a:rPr lang="cs-CZ" sz="2700" b="1" dirty="0">
                <a:latin typeface="Selawik" panose="020B0502040204020203" pitchFamily="34" charset="-18"/>
              </a:rPr>
              <a:t> </a:t>
            </a:r>
            <a:r>
              <a:rPr lang="cs-CZ" sz="2700" dirty="0">
                <a:latin typeface="Selawik" panose="020B0502040204020203" pitchFamily="34" charset="-18"/>
              </a:rPr>
              <a:t>(vymrštitelné trichocysty)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b="1" dirty="0">
                <a:latin typeface="Selawik" panose="020B0502040204020203" pitchFamily="34" charset="-18"/>
              </a:rPr>
              <a:t>2 </a:t>
            </a:r>
            <a:r>
              <a:rPr lang="cs-CZ" sz="2700" b="1" dirty="0" err="1">
                <a:latin typeface="Selawik" panose="020B0502040204020203" pitchFamily="34" charset="-18"/>
              </a:rPr>
              <a:t>nestejnocenné</a:t>
            </a:r>
            <a:r>
              <a:rPr lang="cs-CZ" sz="2700" b="1" dirty="0">
                <a:latin typeface="Selawik" panose="020B0502040204020203" pitchFamily="34" charset="-18"/>
              </a:rPr>
              <a:t> bičíky </a:t>
            </a:r>
            <a:r>
              <a:rPr lang="cs-CZ" sz="2700" dirty="0">
                <a:latin typeface="Selawik" panose="020B0502040204020203" pitchFamily="34" charset="-18"/>
              </a:rPr>
              <a:t>– pohyb a přihánění potravy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b="1" dirty="0">
                <a:latin typeface="Selawik" panose="020B0502040204020203" pitchFamily="34" charset="-18"/>
              </a:rPr>
              <a:t>chloroplast</a:t>
            </a: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1 nebo 2, uvnitř </a:t>
            </a:r>
            <a:r>
              <a:rPr lang="cs-CZ" sz="2300" b="1" dirty="0">
                <a:latin typeface="Selawik" panose="020B0502040204020203" pitchFamily="34" charset="-18"/>
              </a:rPr>
              <a:t>stigma</a:t>
            </a:r>
            <a:r>
              <a:rPr lang="cs-CZ" sz="2300" dirty="0">
                <a:latin typeface="Selawik" panose="020B0502040204020203" pitchFamily="34" charset="-18"/>
              </a:rPr>
              <a:t> nebo </a:t>
            </a:r>
            <a:r>
              <a:rPr lang="cs-CZ" sz="2300" b="1" dirty="0" err="1">
                <a:latin typeface="Selawik" panose="020B0502040204020203" pitchFamily="34" charset="-18"/>
              </a:rPr>
              <a:t>pyrenoid</a:t>
            </a:r>
            <a:endParaRPr lang="cs-CZ" sz="2300" b="1" dirty="0">
              <a:latin typeface="Selawik" panose="020B0502040204020203" pitchFamily="34" charset="-18"/>
            </a:endParaRP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tylakoidy srostlé po 2</a:t>
            </a: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chlorofyl </a:t>
            </a:r>
            <a:r>
              <a:rPr lang="cs-CZ" sz="2300" i="1" dirty="0">
                <a:latin typeface="Selawik" panose="020B0502040204020203" pitchFamily="34" charset="-18"/>
              </a:rPr>
              <a:t>a</a:t>
            </a:r>
            <a:r>
              <a:rPr lang="cs-CZ" sz="2300" dirty="0">
                <a:latin typeface="Selawik" panose="020B0502040204020203" pitchFamily="34" charset="-18"/>
              </a:rPr>
              <a:t> </a:t>
            </a:r>
            <a:r>
              <a:rPr lang="cs-CZ" sz="2300" dirty="0" err="1">
                <a:latin typeface="Selawik" panose="020B0502040204020203" pitchFamily="34" charset="-18"/>
              </a:rPr>
              <a:t>a</a:t>
            </a:r>
            <a:r>
              <a:rPr lang="cs-CZ" sz="2300" dirty="0">
                <a:latin typeface="Selawik" panose="020B0502040204020203" pitchFamily="34" charset="-18"/>
              </a:rPr>
              <a:t> </a:t>
            </a:r>
            <a:r>
              <a:rPr lang="cs-CZ" sz="2300" i="1" dirty="0">
                <a:latin typeface="Selawik" panose="020B0502040204020203" pitchFamily="34" charset="-18"/>
              </a:rPr>
              <a:t>c2</a:t>
            </a:r>
            <a:r>
              <a:rPr lang="cs-CZ" sz="2300" dirty="0">
                <a:latin typeface="Selawik" panose="020B0502040204020203" pitchFamily="34" charset="-18"/>
              </a:rPr>
              <a:t>, </a:t>
            </a:r>
            <a:r>
              <a:rPr lang="el-GR" sz="2300" dirty="0"/>
              <a:t>α</a:t>
            </a:r>
            <a:r>
              <a:rPr lang="cs-CZ" sz="2300" dirty="0">
                <a:latin typeface="Selawik" panose="020B0502040204020203" pitchFamily="34" charset="-18"/>
              </a:rPr>
              <a:t>, </a:t>
            </a:r>
            <a:r>
              <a:rPr lang="el-GR" sz="2300" dirty="0"/>
              <a:t>β</a:t>
            </a:r>
            <a:r>
              <a:rPr lang="cs-CZ" sz="2300" dirty="0"/>
              <a:t> </a:t>
            </a:r>
            <a:r>
              <a:rPr lang="cs-CZ" sz="2300" dirty="0">
                <a:latin typeface="Selawik" panose="020B0502040204020203" pitchFamily="34" charset="-18"/>
              </a:rPr>
              <a:t>– karoten a xantofyly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dirty="0">
                <a:latin typeface="Selawik" panose="020B0502040204020203" pitchFamily="34" charset="-18"/>
              </a:rPr>
              <a:t>zásobní látka – </a:t>
            </a:r>
            <a:r>
              <a:rPr lang="cs-CZ" sz="2700" b="1" dirty="0">
                <a:latin typeface="Selawik" panose="020B0502040204020203" pitchFamily="34" charset="-18"/>
              </a:rPr>
              <a:t>škrob</a:t>
            </a:r>
            <a:r>
              <a:rPr lang="cs-CZ" sz="2700" dirty="0">
                <a:latin typeface="Selawik" panose="020B0502040204020203" pitchFamily="34" charset="-18"/>
              </a:rPr>
              <a:t> (uložen v cytoplazmě)</a:t>
            </a:r>
            <a:endParaRPr lang="cs-CZ" sz="2300" dirty="0">
              <a:latin typeface="Selawik" panose="020B0502040204020203" pitchFamily="34" charset="-18"/>
            </a:endParaRPr>
          </a:p>
          <a:p>
            <a:pPr marL="742950" lvl="1" indent="-285750"/>
            <a:endParaRPr lang="cs-CZ" sz="2300" dirty="0">
              <a:latin typeface="Selawik" panose="020B0502040204020203" pitchFamily="34" charset="-18"/>
            </a:endParaRPr>
          </a:p>
        </p:txBody>
      </p:sp>
      <p:sp>
        <p:nvSpPr>
          <p:cNvPr id="6" name="TextovéPole 5"/>
          <p:cNvSpPr txBox="1"/>
          <p:nvPr/>
        </p:nvSpPr>
        <p:spPr>
          <a:xfrm rot="16200000">
            <a:off x="11282649" y="5504689"/>
            <a:ext cx="1449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/>
              <a:t>Sinicearasy.cz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8561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E91C3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cs-CZ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Dinophyta</a:t>
            </a: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 – obrněnky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93" y="2124889"/>
            <a:ext cx="4654564" cy="2641780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bičíkovci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mořští, sladkovodní i v brakických mořích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někdy velmi </a:t>
            </a:r>
            <a:r>
              <a:rPr lang="cs-CZ" sz="3200" b="1" dirty="0">
                <a:latin typeface="Selawik" panose="020B0502040204020203" pitchFamily="34" charset="-18"/>
              </a:rPr>
              <a:t>toxické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b="1" dirty="0" err="1">
                <a:latin typeface="Selawik" panose="020B0502040204020203" pitchFamily="34" charset="-18"/>
              </a:rPr>
              <a:t>saxitoxin</a:t>
            </a:r>
            <a:r>
              <a:rPr lang="cs-CZ" sz="2800" dirty="0">
                <a:latin typeface="Selawik" panose="020B0502040204020203" pitchFamily="34" charset="-18"/>
              </a:rPr>
              <a:t> – 1000× účinnější než kyanid</a:t>
            </a:r>
            <a:endParaRPr lang="cs-CZ" sz="2800" b="1" dirty="0">
              <a:latin typeface="Selawik" panose="020B0502040204020203" pitchFamily="34" charset="-18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endParaRPr lang="cs-CZ" sz="2800" dirty="0">
              <a:latin typeface="Selawik" panose="020B0502040204020203" pitchFamily="34" charset="-18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57DE4E8-ED72-48C7-873C-4DD2B45B9D48}"/>
              </a:ext>
            </a:extLst>
          </p:cNvPr>
          <p:cNvSpPr txBox="1"/>
          <p:nvPr/>
        </p:nvSpPr>
        <p:spPr>
          <a:xfrm rot="16200000">
            <a:off x="11227999" y="4064627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Foter.com</a:t>
            </a:r>
          </a:p>
        </p:txBody>
      </p:sp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A98EC6FA-783F-4A82-B2E5-CB2FD20ABB7D}"/>
              </a:ext>
            </a:extLst>
          </p:cNvPr>
          <p:cNvSpPr txBox="1">
            <a:spLocks/>
          </p:cNvSpPr>
          <p:nvPr/>
        </p:nvSpPr>
        <p:spPr>
          <a:xfrm>
            <a:off x="488691" y="4766669"/>
            <a:ext cx="7620593" cy="16197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2700" dirty="0">
                <a:latin typeface="Selawik" panose="020B0502040204020203" pitchFamily="34" charset="-18"/>
              </a:rPr>
              <a:t>občas tvoří tzv. </a:t>
            </a:r>
            <a:r>
              <a:rPr lang="cs-CZ" sz="2700" b="1" dirty="0" err="1">
                <a:latin typeface="Selawik" panose="020B0502040204020203" pitchFamily="34" charset="-18"/>
              </a:rPr>
              <a:t>red</a:t>
            </a:r>
            <a:r>
              <a:rPr lang="cs-CZ" sz="2700" b="1" dirty="0">
                <a:latin typeface="Selawik" panose="020B0502040204020203" pitchFamily="34" charset="-18"/>
              </a:rPr>
              <a:t> </a:t>
            </a:r>
            <a:r>
              <a:rPr lang="cs-CZ" sz="2700" b="1" dirty="0" err="1">
                <a:latin typeface="Selawik" panose="020B0502040204020203" pitchFamily="34" charset="-18"/>
              </a:rPr>
              <a:t>tide</a:t>
            </a:r>
            <a:endParaRPr lang="cs-CZ" sz="2700" b="1" dirty="0">
              <a:latin typeface="Selawik" panose="020B0502040204020203" pitchFamily="34" charset="-18"/>
            </a:endParaRP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dirty="0">
                <a:latin typeface="Selawik" panose="020B0502040204020203" pitchFamily="34" charset="-18"/>
              </a:rPr>
              <a:t>vzniká při </a:t>
            </a:r>
            <a:r>
              <a:rPr lang="cs-CZ" b="1" dirty="0">
                <a:latin typeface="Selawik" panose="020B0502040204020203" pitchFamily="34" charset="-18"/>
              </a:rPr>
              <a:t>přemnožení obrněnek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dirty="0">
                <a:latin typeface="Selawik" panose="020B0502040204020203" pitchFamily="34" charset="-18"/>
              </a:rPr>
              <a:t>má typické</a:t>
            </a:r>
            <a:r>
              <a:rPr lang="cs-CZ" b="1" dirty="0">
                <a:latin typeface="Selawik" panose="020B0502040204020203" pitchFamily="34" charset="-18"/>
              </a:rPr>
              <a:t> červenohnědé </a:t>
            </a:r>
            <a:r>
              <a:rPr lang="cs-CZ" dirty="0">
                <a:latin typeface="Selawik" panose="020B0502040204020203" pitchFamily="34" charset="-18"/>
              </a:rPr>
              <a:t>zbarvení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E82E8C5A-AA37-4D77-8264-63082D22E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089" y="2124889"/>
            <a:ext cx="5671769" cy="298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799</Words>
  <Application>Microsoft Office PowerPoint</Application>
  <PresentationFormat>Širokoúhlá obrazovka</PresentationFormat>
  <Paragraphs>125</Paragraphs>
  <Slides>16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22" baseType="lpstr">
      <vt:lpstr>Meiryo</vt:lpstr>
      <vt:lpstr>Arial</vt:lpstr>
      <vt:lpstr>Calibri</vt:lpstr>
      <vt:lpstr>Calibri Light</vt:lpstr>
      <vt:lpstr>Selawik</vt:lpstr>
      <vt:lpstr>Motiv Office</vt:lpstr>
      <vt:lpstr>Euglenophyta  Cryptophyta  Dinophyta a   Haptophyta</vt:lpstr>
      <vt:lpstr>Euglenophyta – krásnoočka</vt:lpstr>
      <vt:lpstr>Euglenophyta – rozmnožování</vt:lpstr>
      <vt:lpstr>Euglenophyta – stavba buňky</vt:lpstr>
      <vt:lpstr>Euglenophyta – stavba buňky</vt:lpstr>
      <vt:lpstr>Cryptophyta - skrytěnky</vt:lpstr>
      <vt:lpstr>Cryptophyta – rozmnožování</vt:lpstr>
      <vt:lpstr>Cryptophyta – stavba buňky</vt:lpstr>
      <vt:lpstr>Dinophyta – obrněnky</vt:lpstr>
      <vt:lpstr>Dinophyta – rozmnožování</vt:lpstr>
      <vt:lpstr>Dinophyta – stavba buňky</vt:lpstr>
      <vt:lpstr>Dinophyta – stavba buňky</vt:lpstr>
      <vt:lpstr>Haptophyta – stavba buňky</vt:lpstr>
      <vt:lpstr>Haptophyta</vt:lpstr>
      <vt:lpstr>Haptophyta – rozmnožování</vt:lpstr>
      <vt:lpstr>Použitá literatura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Sinice - Cyanobacteria</dc:title>
  <dc:creator>Lejsková Denisa</dc:creator>
  <cp:lastModifiedBy>Lejsková Denisa</cp:lastModifiedBy>
  <cp:revision>20</cp:revision>
  <dcterms:created xsi:type="dcterms:W3CDTF">2022-02-18T21:27:34Z</dcterms:created>
  <dcterms:modified xsi:type="dcterms:W3CDTF">2022-03-30T06:28:37Z</dcterms:modified>
</cp:coreProperties>
</file>