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88" r:id="rId5"/>
    <p:sldId id="287" r:id="rId6"/>
    <p:sldId id="284" r:id="rId7"/>
    <p:sldId id="290" r:id="rId8"/>
    <p:sldId id="289" r:id="rId9"/>
    <p:sldId id="285" r:id="rId10"/>
    <p:sldId id="291" r:id="rId11"/>
    <p:sldId id="286" r:id="rId12"/>
    <p:sldId id="292" r:id="rId13"/>
    <p:sldId id="258" r:id="rId14"/>
    <p:sldId id="271" r:id="rId1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4394765-A95D-CB81-6AC9-9AF3D995F2BA}" name="Kubín Jaroslav" initials="KJ" userId="S::kubinj05@jcu.cz::5e637f81-79b9-4051-a6f3-bd0f529d363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A4F"/>
    <a:srgbClr val="FF9966"/>
    <a:srgbClr val="99FFCC"/>
    <a:srgbClr val="BBFD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79" autoAdjust="0"/>
    <p:restoredTop sz="94660"/>
  </p:normalViewPr>
  <p:slideViewPr>
    <p:cSldViewPr snapToGrid="0">
      <p:cViewPr varScale="1">
        <p:scale>
          <a:sx n="81" d="100"/>
          <a:sy n="81" d="100"/>
        </p:scale>
        <p:origin x="98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25T07:33:16.232"/>
    </inkml:context>
    <inkml:brush xml:id="br0">
      <inkml:brushProperty name="width" value="0.3" units="cm"/>
      <inkml:brushProperty name="height" value="0.6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0 259,'17'-1,"0"-1,32-7,16-3,216-22,-59 5,172-35,-333 52,0 2,86-2,-119 10,3-2,1-1,-1-2,53-19,-6 3,-55 17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5T07:34:27.10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7220 126 24575,'737'0'0,"-718"1"0,1 1 0,34 8 0,-33-6 0,0 0 0,25 1 0,238-4 0,-130-3 0,-150 2 0,1 0 0,0 1 0,0-1 0,-1 1 0,1 0 0,9 2 0,-14-3 0,0 0 0,0 1 0,1-1 0,-1 0 0,0 0 0,0 0 0,1 0 0,-1 0 0,0 1 0,0-1 0,1 0 0,-1 0 0,0 0 0,0 1 0,0-1 0,0 0 0,1 0 0,-1 1 0,0-1 0,0 0 0,0 0 0,0 1 0,0-1 0,0 0 0,0 1 0,0-1 0,0 0 0,0 0 0,0 1 0,0-1 0,0 0 0,0 1 0,0-1 0,0 0 0,0 0 0,0 1 0,0-1 0,0 0 0,-1 1 0,-18 15 0,-25 7 0,0-1 0,-1-2 0,-2-3 0,1-1 0,-2-3 0,0-1 0,-56 5 0,21-9 0,-1-4 0,1-3 0,-120-15 0,77-1 0,36 3 0,0 3 0,-142 5 0,226 5 0,-1-1 0,1 1 0,0 0 0,-1 0 0,1 0 0,0 1 0,0 0 0,0 1 0,0-1 0,-7 5 0,13-7 0,-1 0 0,1 0 0,0 0 0,-1 1 0,1-1 0,-1 0 0,1 0 0,0 1 0,-1-1 0,1 0 0,0 0 0,0 1 0,-1-1 0,1 0 0,0 1 0,0-1 0,-1 1 0,1-1 0,0 0 0,0 1 0,0-1 0,0 0 0,0 1 0,-1-1 0,1 1 0,0-1 0,0 1 0,0-1 0,0 0 0,0 1 0,0-1 0,0 1 0,1-1 0,-1 0 0,0 1 0,0-1 0,0 1 0,0 0 0,18 7 0,30 0 0,1519 46 0,-1513-54 0,103-16 0,-104 9 0,1 3 0,75 4 0,-74 0 0,-42-1 0,0-1 0,0 0 0,0-1 0,0 0 0,-1-1 0,1 0 0,19-11 0,-12 6 0,33-10 0,-22 12 0,0 2 0,0 1 0,33 0 0,97 6 0,-46 1 0,-38-2 0,-30 1 0,1-3 0,91-12 0,-82 5 0,103-2 0,-100 8 0,69-10 0,-117 9 0,-11 1 0,-22-2 0,-39 2 0,-43 1 0,-130-3 0,170-1 0,-105-20 0,104 15 0,0 3 0,0 3 0,-104 6 0,57 0 0,-270-1 0,941-15 0,55 1 0,-609 13 0,481-15 0,-211 5 0,11-1 0,91-22 0,-149-1 0,-128 17 0,-54 11 0,67 2 0,-30 1 0,-31-5 0,-41 5 0,-1 1 0,1 0 0,13 1 0,-24 0 0,0 1 0,0 0 0,-1 0 0,1 0 0,0 0 0,0 0 0,0 0 0,-1 0 0,1 0 0,0 0 0,0 1 0,0-1 0,-1 0 0,1 0 0,0 1 0,0-1 0,-1 0 0,1 1 0,0-1 0,-1 1 0,1-1 0,-1 1 0,1-1 0,0 1 0,-1 0 0,1-1 0,-1 1 0,1 0 0,-1-1 0,0 1 0,1 0 0,-1-1 0,0 1 0,1 0 0,-1 0 0,0-1 0,0 1 0,0 0 0,0 0 0,1 1 0,-2 0 0,0 0 0,1 1 0,-1-1 0,0 0 0,0 1 0,0-1 0,0 0 0,-1 0 0,1 0 0,0 0 0,-1 0 0,0 0 0,-2 2 0,-10 8 0,-1 1 0,0-2 0,-1 0 0,-25 13 0,-77 30 0,64-30 0,-615 228 0,590-225 0,46-17 0,-1-1 0,0-1 0,-1-3 0,-36 2 0,-139-5 0,140-3 0,-70-7 0,-188-34 0,124 11 0,203 31 0,-33-6 0,25-1 0,9 6 0,0 1 0,1-1 0,-1 1 0,0-1 0,0 1 0,1-1 0,-1 1 0,0-1 0,1 1 0,-1 0 0,1-1 0,-1 1 0,0-1 0,1 1 0,-1 0 0,1-1 0,-1 1 0,1 0 0,-1 0 0,1-1 0,-1 1 0,1 0 0,-1 0 0,2 0 0,27-10 0,1 1 0,1 1 0,-1 2 0,45-4 0,-24 4 0,764-50 0,-472 43 0,358-4 0,-696 17 0,31 2 0,-36-2 0,1 0 0,-1 0 0,1 0 0,-1 0 0,1 0 0,-1 0 0,0 0 0,1 0 0,-1 0 0,1 0 0,-1 1 0,1-1 0,-1 0 0,1 0 0,-1 0 0,1 1 0,-1-1 0,0 0 0,1 1 0,-1-1 0,0 0 0,1 1 0,-1-1 0,0 0 0,1 1 0,-1-1 0,0 1 0,0-1 0,1 0 0,-1 1 0,0-1 0,0 1 0,0-1 0,0 1 0,0-1 0,0 1 0,0-1 0,1 1 0,-1-1 0,0 1 0,-1-1 0,1 1 0,0-1 0,0 1 0,0-1 0,0 1 0,0-1 0,0 0 0,-1 1 0,1-1 0,0 1 0,0-1 0,-1 1 0,1-1 0,0 0 0,-1 1 0,0 0 0,-15 17 0,-2-1 0,0 0 0,-1-2 0,-34 23 0,20-15 0,-126 81-50,-222 108 0,190-121-50,-4-9-1,-3-9 1,-3-8 0,-227 42-1,229-70-30,-2-10 0,0-8 0,-1-8 0,-263-22 0,234-10-49,1-10-1,2-11 0,-327-103 1,117-31 374,258 97 290,-100-19 260,-17-9-187,180 62-557,99 40 0,1 1 0,-1 1 0,0 0 0,0 2 0,-18-1 0,-86 6 0,-158-4 0,85-23 0,121 15 0,0-4 0,1-3 0,-95-32 0,104 28 0,-177-30 0,29 7 0,162 33 0,-1 1 0,-1 3 0,1 3 0,-77 5 0,26-1 0,-169-4 0,-254 4 0,344 11 0,-79 1 0,-1994-17 174,1202 5-1713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25T07:33:22.178"/>
    </inkml:context>
    <inkml:brush xml:id="br0">
      <inkml:brushProperty name="width" value="0.4" units="cm"/>
      <inkml:brushProperty name="height" value="0.8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1986,'1'-11,"0"-1,1 1,0 0,1 0,0 0,6-13,-3 5,36-90,4 1,81-136,148-196,-150 247,-103 158,45-73,146-176,-192 262,0 1,2 1,0 1,52-32,-18 20,75-30,-102 47,-1-1,-1-1,0-2,43-36,-63 44,-9 8,-9 4,-16 10,0 2,0 0,2 2,-28 22,16-12,-89 66,4 6,4 4,5 6,-98 122,142-148,11-15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25T07:33:22.910"/>
    </inkml:context>
    <inkml:brush xml:id="br0">
      <inkml:brushProperty name="width" value="0.4" units="cm"/>
      <inkml:brushProperty name="height" value="0.8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11 1,'-4'0,"-2"0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25T07:33:32.682"/>
    </inkml:context>
    <inkml:brush xml:id="br0">
      <inkml:brushProperty name="width" value="0.4" units="cm"/>
      <inkml:brushProperty name="height" value="0.8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17108 905,'5'-2,"-1"0,0 0,0-1,0 0,-1 1,1-2,-1 1,1 0,-1-1,0 1,0-1,2-4,4-4,197-229,-157 191,2 1,87-63,-127 104,-7 4,0 1,0 0,0 0,1 0,-1 1,1-1,0 1,0 0,0 0,6-1,-11 4,1-1,-1 0,0 1,1-1,-1 0,0 1,1-1,-1 1,0-1,1 0,-1 1,0-1,0 1,0-1,1 1,-1-1,0 1,0-1,0 1,0-1,0 1,0-1,0 1,0-1,0 1,0-1,0 1,-1-1,1 1,0-1,0 1,-1 0,-5 24,5-19,-26 120,5 1,-10 253,31-379,1 0,0 1,0-1,0 0,0 1,-1-1,2 0,-1 1,0-1,0 1,0-1,1 0,-1 1,1-1,-1 0,1 0,-1 1,1-1,0 0,-1 0,1 0,0 0,0 0,0 0,0 0,0 0,2 1,0-2,0 0,0 0,0-1,0 1,0-1,0 0,0 0,0 0,-1 0,1 0,0 0,4-4,33-18,-1-1,52-43,66-70,-111 96,32-31,91-76,-165 148,-8 9,-13 18,-238 300,-25-12,38-43,223-250,-38 39,57-61,0 0,0 0,0 0,0 0,0 0,0-1,0 1,0 0,0 0,0 0,0 0,0 0,0 0,0 0,-1-1,1 1,0 0,0 0,0 0,0 0,0 0,0 0,0 0,-1 0,1 0,0 0,0 0,0 0,0 0,0 0,0 0,-1 0,1 0,0 0,0 0,0 0,0 0,0 0,-1 0,1 0,0 0,0 0,0 0,0 0,0 0,0 0,0 0,-1 0,1 0,0 0,0 0,0 1,0-1,0 0,0 0,0 0,0 0,0 0,-1 0,6-18,43-119,68-135,-86 205,-21 49,285-577,-290 589,8-14,-22 30,-19 24,-169 189,-559 593,703-768,54-48,0 0,0 0,0 0,0 0,0-1,0 1,0 0,0 0,0 0,0 0,0 0,0 0,0 0,0-1,0 1,-1 0,1 0,0 0,0 0,0 0,0 0,0 0,0 0,0 0,0 0,-1-1,1 1,0 0,0 0,0 0,0 0,0 0,0 0,-1 0,1 0,0 0,0 0,0 0,0 0,0 0,0 0,-1 0,1 0,0 0,0 0,0 0,0 1,0-1,0 0,0 0,-1 0,1 0,0 0,0 0,9-18,104-179,715-1117,-793 1266,-149 164,51-57,-128 126,-651 609,-46-36,769-665,-204 122,275-189,-1-1,-2-3,0-2,0-2,-2-2,0-3,-95 12,60-20,-108-7,-88-22,-149-4,148 37,0 13,-504 103,365-21,-466 179,772-239,-395 137,-8-34,237-92,-344 22,-297-39,780-36,1-7,-239-38,324 32,0-3,2-3,0-2,1-3,0-2,2-2,1-3,2-2,-58-45,58 33,2-2,2-2,2-2,-64-93,61 68,3-1,4-2,-34-90,24 25,7-3,5-1,-36-287,38-105,36 3,3 250,-4 237,2 47,0 1,0-1,0 1,0-1,0 0,0 1,0-1,0 0,0 1,0-1,0 1,0-1,-1 0,1 1,0-1,-1 1,1-1,0 1,-1-1,1 0,0 1,-1 0,1-1,-1 1,1-1,-1 1,1 0,-1-1,1 1,-1 0,0-1,1 1,-1 0,1 0,-1 0,-1-1,0 2,-1 0,1 0,0 1,-1-1,1 0,0 1,0 0,0-1,-3 4,-29 32,1 0,-28 43,51-66,-411 590,20 24,-21 31,395-617,-5 7,-55 67,71-104,16-12,0 0,-1 0,1 0,0 0,-1 0,1 0,0 0,0 0,-1 0,1 0,0 0,0 0,-1 0,1 0,0 0,0 0,-1 0,1 0,0 0,0-1,-1 1,1 0,0 0,0 0,0 0,-1-1,1 1,0 0,0 0,0 0,0-1,-1 1,1 0,0 0,0-1,-1-3,0-1,0 1,1-1,0 1,0-1,1-7,54-374,-39 297,59-304,56-344,-129 723,0 2,0 1,-2-1,0-16,1 27,-1 1,0 0,0 0,0 0,0-1,0 1,0 0,0 0,0 0,0-1,0 1,0 0,0 0,0 0,0-1,-1 1,1 0,0 0,0 0,0-1,0 1,0 0,0 0,0 0,0 0,-1-1,1 1,0 0,0 0,0 0,0 0,-1 0,1 0,0 0,0-1,0 1,-1 0,1 0,0 0,0 0,0 0,-1 0,1 0,0 0,0 0,0 0,-1 0,1 0,0 0,0 0,0 0,0 0,-1 0,1 1,0-1,0 0,-1 0,-35 24,-200 179,229-196,-1076 1071,1018-1010,-80 84,-169 137,303-280,6-4,-1 0,0 0,0 0,0-1,0 0,-1 0,1-1,-1 1,0-2,0 1,0-1,-9 2,14-4,0 0,0 0,0-1,0 1,1-1,-1 1,0-1,1 0,-1 1,0-1,1 0,-1 0,1 0,-1 0,1 0,-1-1,1 1,0 0,0-1,0 1,0-1,0 1,0-1,-1-2,-2-5,0 0,1 0,-4-19,-1-27,2 0,3-1,5-86,14-107,51-258,82-248,-143 725,-1 5,1 1,3-37,-9 61,0-1,0 1,1-1,-1 0,0 1,0-1,0 0,0 1,0-1,0 0,0 1,0-1,0 0,0 1,-1-1,1 1,0-1,0 0,0 1,-1-1,1 0,0 1,-1-1,1 1,-1-1,1 1,0-1,-1 1,1-1,-1 1,1 0,-1-1,0 1,1 0,-1-1,1 1,-1 0,0 0,1-1,-1 1,0 0,1 0,-1 0,0 0,1 0,-1 0,1 0,-1 0,-1 0,-4 2,-1 0,1 1,0 0,-10 5,12-5,-74 43,-109 86,-39 48,-584 596,57 66,313-343,411-466,-301 309,271-291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25T07:33:38.401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25T07:33:40.242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2-25T07:33:41.045"/>
    </inkml:context>
    <inkml:brush xml:id="br0">
      <inkml:brushProperty name="width" value="0.5" units="cm"/>
      <inkml:brushProperty name="height" value="1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1200 1331,'-211'229,"45"-50,-453 557,416-445,259-345,-38 37,118-111,183-133,178-90,-392 279,878-615,-636 443,70-59,122-84,-427 314,203-99,-279 155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5T07:34:07.783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1439 371 24575,'17'0'-8655,"0"-1"4349,11 1 3200,29 3 4322,-56-3-3144,0 0-1,0 0 1,0 0 0,0 1-1,0-1 1,0 0 0,0 0-1,-1 1 1,1-1 0,0 0-1,0 1 1,0-1 0,0 1-1,-1-1 1,1 1-1,0 0 1,0-1 0,-1 1-1,1 0 1,-1-1 0,1 1-1,0 0 1,-1 0 0,1 0-1,0 1 1,-1 0-32,-1-1 1,1 1 0,0-1-1,-1 1 1,1-1 0,-1 1-1,1-1 1,-1 1-1,0-1 1,0 0 0,0 1-1,0-1 1,0 0 0,0 0-1,0 1 1,0-1 0,0 0-1,-2 1 1,-21 17 319,0-1-1,-2-1 1,-45 23 0,30-17-367,-408 204 2919,-14-24-1,390-171-2911,-16 8 0,-183 53 0,270-92 0,0-1 0,-1 1 0,1-1 0,0 1 0,0-1 0,0 0 0,0 0 0,0 0 0,0 0 0,0 0 0,-4-1 0,5-7 0,12-8 0,16-10 189,1 2-1,1 1 0,32-20 0,-52 37-140,236-154-449,369-180-1,303-58 204,-888 387 279,6-4 87,1 2-1,0 1 1,1 1 0,0 3 0,40-5-1,-75 13-162,0 0-1,0-1 0,0 1 1,0 0-1,0 1 0,0-1 1,0 0-1,0 1 0,0-1 1,1 1-1,-2-1 0,1 1 1,0 0-1,2 1 0,-3-2-3,-1 1-1,0-1 1,1 1-1,-1 0 1,1-1-1,-1 1 1,0-1-1,1 1 1,-1 0-1,0-1 1,0 1-1,0 0 1,1-1-1,-1 1 0,0 0 1,0-1-1,0 1 1,0 0-1,0-1 1,0 1-1,0 0 1,0-1-1,-1 1 1,1 0-1,0-1 1,0 1-1,-1 1 1,-2 4-2,-1 0 1,1-1-1,-1 1 0,-1-1 1,1 0-1,-1 0 1,-8 7-1,-19 14 1,-2-1 0,0-1 0,-66 33 0,-123 43 0,205-92 0,-308 120 0,292-112 0,34-16 0,0 0 0,0 1 0,-1-1 0,1 0 0,0 0 0,0 0 0,0 0 0,-1 0 0,1 0 0,0 0 0,0 1 0,0-1 0,-1 0 0,1 0 0,0 0 0,0 0 0,0 1 0,0-1 0,-1 0 0,1 0 0,0 0 0,0 1 0,0-1 0,0 0 0,0 0 0,0 1 0,0-1 0,0 0 0,0 0 0,0 1 0,0-1 0,0 0 0,0 0 0,0 1 0,0-1 0,0 0 0,0 0 0,0 1 0,0-1 0,0 0 0,0 0 0,0 0 0,0 1 0,0-1 0,1 0 0,-1 0 0,0 1 0,0-1 0,0 0 0,0 0 0,1 0 0,-1 0 0,0 1 0,0-1 0,0 0 0,1 0 0,-1 0 0,0 0 0,1 0 0,6 3 0,1-1 0,-1-1 0,1 0 0,-1 0 0,1 0 0,0-1 0,-1 0 0,1 0 0,12-3 0,4 1 0,62-6 0,109-25 0,87-36 0,345-132 0,-504 159 0,132-63 0,-243 102 102,-12 3-137,0 0 0,0 0 0,0 0 0,0 0 0,1 1 0,-1-1 0,0 0 1,0 0-1,0 0 0,0 1 0,0-1 0,0 0 0,0 0 0,0 0 0,0 1 0,0-1 0,0 0 0,0 0 0,0 1 0,0-1 0,0 0 1,0 0-1,0 1 0,0-1 0,0 0 0,0 0 0,0 0 0,0 1 0,0-1 0,0 0 0,0 0 0,0 0 0,0 1 0,-1-1 0,1 0 1,0 0-1,0 0 0,0 0 0,0 1 0,-1-1 0,1 0 0,-6 10-6791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5T07:34:17.98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2946 1076 24575,'-24'1'0,"0"1"0,-26 7 0,-3 0 0,-5-1 0,0 2 0,1 3 0,1 3 0,0 2 0,2 2 0,-59 31 0,35-13 0,-2-4 0,-119 35 0,150-54 0,-99 26 0,122-36 0,0-1 0,-1-1 0,-46 0 0,71-3 0,-1 0 0,1 0 0,-1 0 0,1-1 0,-1 1 0,1-1 0,0 0 0,-1 0 0,1 1 0,0-2 0,-1 1 0,1 0 0,0 0 0,0-1 0,0 1 0,0-1 0,0 1 0,-1-3 0,2 3 0,1 0 0,-1 1 0,1-1 0,0 0 0,-1 1 0,1-1 0,0 0 0,0 1 0,0-1 0,0 0 0,0 0 0,-1 0 0,1 1 0,0-1 0,1 0 0,-1 0 0,0 1 0,0-1 0,0 0 0,0 0 0,1 1 0,-1-2 0,2 0 0,-1 0 0,0 1 0,0-1 0,1 0 0,-1 1 0,1-1 0,0 1 0,-1 0 0,1-1 0,0 1 0,3-2 0,15-6 0,1 0 0,0 2 0,0 0 0,0 1 0,25-3 0,113-10 0,476 7 0,-480 13 0,18 13 0,7 0 0,-151-13 0,52 10 0,16 1 0,145-11 0,-215-1 0,-61-9 0,11 2 0,-374-71 0,86 21 0,-70-26 0,309 67 0,27 4 0,-60-6 0,-4 10 0,0 4 0,-127 11 0,80 18 0,153-25 0,1 1 0,-1-1 0,1 0 0,-1 0 0,1-1 0,0 1 0,-1 0 0,1-1 0,-1 0 0,1 1 0,0-1 0,-1 0 0,1 0 0,0 0 0,0-1 0,0 1 0,0 0 0,0-1 0,0 1 0,0-1 0,0 0 0,1 0 0,-1 0 0,0 0 0,1 0 0,0 0 0,-1 0 0,1 0 0,0 0 0,0-1 0,1 1 0,-1 0 0,0-1 0,1 1 0,-1 0 0,1-5 0,-2-9 0,1-1 0,1 0 0,0 0 0,4-23 0,-1 12 0,-2 12 0,-1 5 0,0 0 0,1 0 0,1 0 0,0 0 0,0 0 0,1 0 0,0 0 0,7-13 0,25-45 0,-16 28 0,2 1 0,42-58 0,-59 93 0,1 0 0,0 0 0,0 1 0,0-1 0,0 1 0,1 0 0,0 1 0,0 0 0,0 0 0,10-4 0,6-1 0,40-6 0,-39 9 0,181-29 0,-116 19 0,-55 10 0,61-16 0,-55 8 0,-18 5 0,0 1 0,0 1 0,1 1 0,37-3 0,-25 5 0,-1-2 0,45-12 0,-47 10 0,16-2 0,1 2 0,66-1 0,101 9 0,-71 2 0,-96-2 0,-48-1 0,0 0 0,0 0 0,0 0 0,0 0 0,0 0 0,0 0 0,0 0 0,0 1 0,0-1 0,0 0 0,0 0 0,0 0 0,0 0 0,0 0 0,0 0 0,0 0 0,0 0 0,0 1 0,0-1 0,0 0 0,0 0 0,0 0 0,0 0 0,0 0 0,0 0 0,0 0 0,0 0 0,0 0 0,0 1 0,0-1 0,0 0 0,0 0 0,0 0 0,0 0 0,0 0 0,0 0 0,0 0 0,1 0 0,-1 0 0,0 0 0,0 0 0,0 0 0,0 1 0,0-1 0,0 0 0,0 0 0,0 0 0,0 0 0,1 0 0,-1 0 0,0 0 0,0 0 0,0 0 0,0 0 0,0 0 0,0 0 0,0 0 0,0 0 0,1 0 0,-1 0 0,0 0 0,0 0 0,0 0 0,0 0 0,0-1 0,-12 7 0,-21 5 0,-88 10 0,-242 12 0,355-33 0,-461 4 0,337-17 0,-31-1 0,120 15 0,0-3 0,0-1 0,-62-13 0,-189-57 0,294 73 0,-32-11 0,32 11 0,-1 0 0,1 0 0,-1-1 0,1 1 0,0 0 0,-1 0 0,1 0 0,-1 0 0,1-1 0,0 1 0,-1 0 0,1 0 0,0-1 0,-1 1 0,1 0 0,0-1 0,0 1 0,-1 0 0,1-1 0,0 1 0,0 0 0,0-1 0,-1 1 0,1 0 0,0-1 0,0 1 0,0-1 0,0 1 0,0 0 0,0-1 0,0 1 0,0-1 0,0 1 0,0 0 0,0-1 0,0 1 0,0-1 0,0 1 0,0 0 0,0-1 0,0 1 0,1-1 0,-1 1 0,0 0 0,0-1 0,0 1 0,1 0 0,-1-1 0,0 1 0,1 0 0,-1-1 0,0 1 0,0 0 0,1 0 0,-1-1 0,1 1 0,-1 0 0,0 0 0,1 0 0,-1-1 0,0 1 0,1 0 0,-1 0 0,1 0 0,-1 0 0,0 0 0,1 0 0,-1 0 0,1 0 0,24-10 0,48-13 0,-44 15 0,39-16 0,-3-3 0,2 3 0,0 2 0,133-23 0,146 13 0,0 29 0,-324 3 0,116-1 0,129 4 0,-184 9 0,-17-1 0,-62-10 0,-1-1 0,1 1 0,0-1 0,-1 1 0,1 1 0,-1-1 0,1 0 0,-1 1 0,0-1 0,1 1 0,-1 0 0,0 0 0,4 4 0,-6-4 0,0-1 0,1 1 0,-1 0 0,0-1 0,0 1 0,0 0 0,-1 0 0,1 0 0,0 0 0,-1 0 0,1 0 0,-1 0 0,1 0 0,-1 0 0,0 0 0,0 0 0,0 0 0,0 0 0,0 0 0,-1 0 0,1 0 0,-1 0 0,1 0 0,-1 0 0,0 0 0,-1 2 0,-8 14 0,0 0 0,-1-1 0,-1 0 0,-25 26 0,-2 4 0,-284 452 0,284-431 0,6-9 0,-2-3 0,-69 87 0,25-52 0,-147 151 0,211-228 0,-106 93 0,75-69 0,25-19 0,0-1 0,-2-2 0,-25 16 0,-131 55 0,97-50 0,-92 59 0,129-70 0,-72 30 0,80-40 0,1 1 0,0 2 0,-52 37 0,84-53 0,-4 3 0,1 0 0,-1-1 0,0 0 0,-15 7 0,22-11 0,-1 0 0,1-1 0,-1 1 0,1-1 0,-1 1 0,1-1 0,-1 0 0,0 0 0,1 0 0,-1 0 0,1 0 0,-1 0 0,0 0 0,1 0 0,-1 0 0,1-1 0,-1 1 0,0-1 0,1 1 0,-1-1 0,1 0 0,0 1 0,-1-1 0,1 0 0,0 0 0,-1 0 0,1 0 0,0 0 0,0 0 0,0-1 0,0 1 0,0 0 0,0-1 0,-1-1 0,-4-7 0,-1 2 0,0-1 0,0 1 0,-1 0 0,0 0 0,0 1 0,-1 0 0,0 1 0,0 0 0,0 0 0,-1 1 0,0 0 0,-13-4 0,-9-2 0,0 1 0,-67-12 0,43 15 0,1 2 0,-76 2 0,-111 19 0,-13 0 0,165-16 0,69 0 0,63 0 0,76 1 0,-36 1 0,0-3 0,158-23 0,-215 17 0,36-14 0,-44 15 0,0-1 0,1 2 0,-1 1 0,1 0 0,22-2 0,61 7-1365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D145C60-12ED-4B8D-A87F-EA770B7EB4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6A11E96-7CD7-4126-9249-1B488FF052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88394CD-594F-4C47-9555-1131F82D0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AF3D5E7-D40B-4F93-A21A-023C39059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2B8E72A-C39F-45D7-A908-89E9FD98B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7733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8246A6-6AEF-4F29-989E-41010EC51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1A252F23-8079-46AF-AA6D-22243C86C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7941E14-CCC9-4450-9A87-30C7148A4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20147B7-FD38-433E-A08D-4C709BA05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5168661-910A-4795-ADA0-E8B884EC3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6632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2C44F0BE-B313-45C5-AB9C-45BFD73AFF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439B860-5764-4C79-84F9-0A7F4C423A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98130D1-4667-428B-873C-4CF183518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34BFB7C-BCDA-4344-9428-A0FB49A78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D95DFC7-CB82-4BFB-B903-64FF8F452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5262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D566C6F-9249-42C3-84B1-80FCA79C1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0B5145-86E3-424C-BBA5-5DD130FCD4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C22BEC4-629E-42EA-99F8-F877CA251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52C67FC-2D06-4F94-9912-6740C4F3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77A6A2-7AAB-4120-84B2-18E05BDF3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4741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1E028DD-D18C-4A2F-9383-4604A9495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AB99D98-ABC8-4DED-8AD8-25652399B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F912A0D-5038-403F-B1F0-0B14459FD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EBA239D-1EFE-47BB-A61B-939B35D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2E37E16-6EB1-4146-A8E3-3E53D135A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0039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C67C70C-3073-477F-B894-0860705B6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F0A602C-F393-448C-90F0-91D733E3EA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8C06F73-6CE4-456E-8A1E-2FEDE0CE14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E616156-C3BA-4715-9CDD-AEEF298CF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59CFBEF-39AD-46C0-ABB1-D9BECA9F6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0FED2A3-45B6-4754-9B53-748857822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0801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D8E5631-DC54-482D-96E0-293B5406A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1D46D80-7E22-411A-BE6C-2EE6048CDD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AE8B098-D6C6-4060-963F-D02D53D895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FD35BC9-30B6-4FB0-8DAD-E5E3833651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6C37C81-F15E-4DC3-BF91-80B449B81D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6C3D5561-75A8-42AF-851A-7F8120386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3E624EA9-4F35-43B0-91C5-09C0E473D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035D4B56-3C62-4391-934F-6922A64D6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87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FD2797-2575-4586-A31F-A207E2798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774BD560-8DB9-4DE9-AE65-E88DF8ADD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C73DAF7-5980-43A0-9855-DBF74D16D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4391AA12-1A39-4F70-80F3-9DCFC158F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5802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29EB99C-92A0-4CD8-8BB0-687E8D577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7A7AA4E-FD40-42A4-B306-BF170A9D5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B94AF85-791D-4BD9-94FC-A32C2841B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9937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99DAF5-2883-4BA9-8E10-96B3827AA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76A243C-8415-42D4-ACA8-B7CFE2068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66921AE-9431-4CAF-B8E7-A8064C4DFD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014DB3F-DA06-4232-8915-781E2B1D5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BC8A8FB-6527-45A1-B83E-D0739DF4E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E1CA0F9-20B8-4467-ADD0-DDE9EB812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4486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10166F-19CA-4374-9488-90446EEBF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E10D455-46A8-4244-BC6B-DE73C02B2B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0916CE3-70CF-4647-93D2-2B98D34B8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73BB1A8-2E5D-495A-B039-B36470140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4774076-BF29-48BB-AB0C-3F5207CD7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C3851CE-1EE2-4DFC-9D41-98A2D1F49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8533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87BC4CB9-C963-4EE6-948F-4F3A23C99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9AF9FD2-2B3C-4699-A8B5-14941D6A2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E86FAA5-55FC-42E9-BD07-A655A33E0C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B6D1DF5-55B8-441C-99FB-C0620DD7AB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E4A2F7A-1816-4522-A908-FE52BF91B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8343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customXml" Target="../ink/ink6.xml"/><Relationship Id="rId18" Type="http://schemas.openxmlformats.org/officeDocument/2006/relationships/customXml" Target="../ink/ink9.xml"/><Relationship Id="rId3" Type="http://schemas.openxmlformats.org/officeDocument/2006/relationships/customXml" Target="../ink/ink1.xml"/><Relationship Id="rId21" Type="http://schemas.openxmlformats.org/officeDocument/2006/relationships/image" Target="../media/image21.png"/><Relationship Id="rId7" Type="http://schemas.openxmlformats.org/officeDocument/2006/relationships/customXml" Target="../ink/ink3.xml"/><Relationship Id="rId12" Type="http://schemas.openxmlformats.org/officeDocument/2006/relationships/image" Target="../media/image17.png"/><Relationship Id="rId17" Type="http://schemas.openxmlformats.org/officeDocument/2006/relationships/image" Target="../media/image19.png"/><Relationship Id="rId2" Type="http://schemas.openxmlformats.org/officeDocument/2006/relationships/image" Target="../media/image12.png"/><Relationship Id="rId16" Type="http://schemas.openxmlformats.org/officeDocument/2006/relationships/customXml" Target="../ink/ink8.xml"/><Relationship Id="rId20" Type="http://schemas.openxmlformats.org/officeDocument/2006/relationships/customXml" Target="../ink/ink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image" Target="../media/image18.png"/><Relationship Id="rId10" Type="http://schemas.openxmlformats.org/officeDocument/2006/relationships/image" Target="../media/image16.png"/><Relationship Id="rId19" Type="http://schemas.openxmlformats.org/officeDocument/2006/relationships/image" Target="../media/image20.png"/><Relationship Id="rId4" Type="http://schemas.openxmlformats.org/officeDocument/2006/relationships/image" Target="../media/image13.png"/><Relationship Id="rId9" Type="http://schemas.openxmlformats.org/officeDocument/2006/relationships/customXml" Target="../ink/ink4.xml"/><Relationship Id="rId14" Type="http://schemas.openxmlformats.org/officeDocument/2006/relationships/customXml" Target="../ink/ink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>
            <a:extLst>
              <a:ext uri="{FF2B5EF4-FFF2-40B4-BE49-F238E27FC236}">
                <a16:creationId xmlns:a16="http://schemas.microsoft.com/office/drawing/2014/main" id="{1D90DD22-5D5D-456B-8D1C-0EC87947F87F}"/>
              </a:ext>
            </a:extLst>
          </p:cNvPr>
          <p:cNvGrpSpPr/>
          <p:nvPr/>
        </p:nvGrpSpPr>
        <p:grpSpPr>
          <a:xfrm>
            <a:off x="1" y="-2"/>
            <a:ext cx="5806439" cy="6912000"/>
            <a:chOff x="0" y="-2"/>
            <a:chExt cx="7229019" cy="6883548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8" name="Ovál 7">
              <a:extLst>
                <a:ext uri="{FF2B5EF4-FFF2-40B4-BE49-F238E27FC236}">
                  <a16:creationId xmlns:a16="http://schemas.microsoft.com/office/drawing/2014/main" id="{38871DE6-3A6B-4B69-9C3E-774C0040C1AC}"/>
                </a:ext>
              </a:extLst>
            </p:cNvPr>
            <p:cNvSpPr/>
            <p:nvPr/>
          </p:nvSpPr>
          <p:spPr>
            <a:xfrm>
              <a:off x="714470" y="7546"/>
              <a:ext cx="6514549" cy="687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9" name="Obdélník 8">
              <a:extLst>
                <a:ext uri="{FF2B5EF4-FFF2-40B4-BE49-F238E27FC236}">
                  <a16:creationId xmlns:a16="http://schemas.microsoft.com/office/drawing/2014/main" id="{ADA6BA57-B986-4911-B46D-9B085D9FA285}"/>
                </a:ext>
              </a:extLst>
            </p:cNvPr>
            <p:cNvSpPr/>
            <p:nvPr/>
          </p:nvSpPr>
          <p:spPr>
            <a:xfrm>
              <a:off x="0" y="-2"/>
              <a:ext cx="4251960" cy="68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sp>
        <p:nvSpPr>
          <p:cNvPr id="5" name="Obdélník 4">
            <a:extLst>
              <a:ext uri="{FF2B5EF4-FFF2-40B4-BE49-F238E27FC236}">
                <a16:creationId xmlns:a16="http://schemas.microsoft.com/office/drawing/2014/main" id="{1352E4E1-ED5E-4A31-9629-40AA1E6EB296}"/>
              </a:ext>
            </a:extLst>
          </p:cNvPr>
          <p:cNvSpPr/>
          <p:nvPr/>
        </p:nvSpPr>
        <p:spPr>
          <a:xfrm rot="5400000">
            <a:off x="8384685" y="2484197"/>
            <a:ext cx="5981699" cy="106143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DD0CF75-3297-4D40-86BB-1021BE3D7F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61783" y="2235200"/>
            <a:ext cx="5820697" cy="1673860"/>
          </a:xfrm>
        </p:spPr>
        <p:txBody>
          <a:bodyPr>
            <a:normAutofit/>
          </a:bodyPr>
          <a:lstStyle/>
          <a:p>
            <a:r>
              <a:rPr lang="cs-CZ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Ochrophyta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F0F7DF7A-3333-4815-882C-1F8EF764BB57}"/>
              </a:ext>
            </a:extLst>
          </p:cNvPr>
          <p:cNvSpPr txBox="1"/>
          <p:nvPr/>
        </p:nvSpPr>
        <p:spPr>
          <a:xfrm>
            <a:off x="0" y="6481122"/>
            <a:ext cx="1773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800" dirty="0">
                <a:solidFill>
                  <a:schemeClr val="bg1"/>
                </a:solidFill>
                <a:latin typeface="Selawik" panose="020B0502040204020203" pitchFamily="34" charset="-18"/>
              </a:rPr>
              <a:t>Foster.com</a:t>
            </a:r>
          </a:p>
          <a:p>
            <a:endParaRPr lang="cs-CZ" dirty="0">
              <a:solidFill>
                <a:schemeClr val="bg1"/>
              </a:solidFill>
              <a:latin typeface="Selawik" panose="020B050204020402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565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8" y="471538"/>
            <a:ext cx="7571213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5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Xanthophyceae</a:t>
            </a:r>
            <a:r>
              <a:rPr lang="cs-CZ" sz="3500" b="1" dirty="0">
                <a:latin typeface="Meiryo" panose="020B0604030504040204" pitchFamily="34" charset="-128"/>
                <a:ea typeface="Meiryo" panose="020B0604030504040204" pitchFamily="34" charset="-128"/>
              </a:rPr>
              <a:t> – stavba buňky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1" y="1856250"/>
            <a:ext cx="6930203" cy="4614081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</a:pPr>
            <a:r>
              <a:rPr lang="cs-CZ" sz="3200" dirty="0">
                <a:latin typeface="Selawik" panose="020B0502040204020203" pitchFamily="34" charset="-18"/>
              </a:rPr>
              <a:t>téměř všechny typy stélek</a:t>
            </a:r>
          </a:p>
          <a:p>
            <a:pPr>
              <a:spcBef>
                <a:spcPts val="1200"/>
              </a:spcBef>
            </a:pPr>
            <a:r>
              <a:rPr lang="cs-CZ" sz="3200" dirty="0">
                <a:latin typeface="Selawik" panose="020B0502040204020203" pitchFamily="34" charset="-18"/>
              </a:rPr>
              <a:t>2 bičíky</a:t>
            </a:r>
          </a:p>
          <a:p>
            <a:pPr>
              <a:spcBef>
                <a:spcPts val="1200"/>
              </a:spcBef>
            </a:pPr>
            <a:r>
              <a:rPr lang="cs-CZ" sz="3200" dirty="0">
                <a:latin typeface="Selawik" panose="020B0502040204020203" pitchFamily="34" charset="-18"/>
              </a:rPr>
              <a:t>BS tvořena </a:t>
            </a:r>
            <a:r>
              <a:rPr lang="cs-CZ" sz="3200" b="1" dirty="0">
                <a:latin typeface="Selawik" panose="020B0502040204020203" pitchFamily="34" charset="-18"/>
              </a:rPr>
              <a:t>celulózou</a:t>
            </a:r>
            <a:r>
              <a:rPr lang="cs-CZ" sz="3200" dirty="0">
                <a:latin typeface="Selawik" panose="020B0502040204020203" pitchFamily="34" charset="-18"/>
              </a:rPr>
              <a:t>, někdy obsahuje sliz</a:t>
            </a:r>
          </a:p>
          <a:p>
            <a:pPr>
              <a:spcBef>
                <a:spcPts val="1200"/>
              </a:spcBef>
            </a:pPr>
            <a:r>
              <a:rPr lang="cs-CZ" sz="3200" dirty="0">
                <a:latin typeface="Selawik" panose="020B0502040204020203" pitchFamily="34" charset="-18"/>
              </a:rPr>
              <a:t>zásobní látka – olej a </a:t>
            </a:r>
            <a:r>
              <a:rPr lang="cs-CZ" sz="3200" b="1" dirty="0" err="1">
                <a:latin typeface="Selawik" panose="020B0502040204020203" pitchFamily="34" charset="-18"/>
              </a:rPr>
              <a:t>chrysolaminaran</a:t>
            </a:r>
            <a:endParaRPr lang="cs-CZ" sz="3200" b="1" dirty="0">
              <a:latin typeface="Selawik" panose="020B0502040204020203" pitchFamily="34" charset="-18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b="1" dirty="0">
                <a:latin typeface="Selawik" panose="020B0502040204020203" pitchFamily="34" charset="-18"/>
              </a:rPr>
              <a:t>chloroplast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chlorofyl </a:t>
            </a:r>
            <a:r>
              <a:rPr lang="cs-CZ" sz="2800" i="1" dirty="0">
                <a:latin typeface="Selawik" panose="020B0502040204020203" pitchFamily="34" charset="-18"/>
              </a:rPr>
              <a:t>a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i="1" dirty="0">
                <a:latin typeface="Selawik" panose="020B0502040204020203" pitchFamily="34" charset="-18"/>
              </a:rPr>
              <a:t>c1</a:t>
            </a:r>
            <a:r>
              <a:rPr lang="cs-CZ" sz="2800" dirty="0">
                <a:latin typeface="Selawik" panose="020B0502040204020203" pitchFamily="34" charset="-18"/>
              </a:rPr>
              <a:t> a </a:t>
            </a:r>
            <a:r>
              <a:rPr lang="cs-CZ" sz="2800" i="1" dirty="0">
                <a:latin typeface="Selawik" panose="020B0502040204020203" pitchFamily="34" charset="-18"/>
              </a:rPr>
              <a:t>c2</a:t>
            </a:r>
            <a:r>
              <a:rPr lang="cs-CZ" sz="2800" dirty="0">
                <a:latin typeface="Selawik" panose="020B0502040204020203" pitchFamily="34" charset="-18"/>
              </a:rPr>
              <a:t>, β – karoten a </a:t>
            </a:r>
            <a:r>
              <a:rPr lang="cs-CZ" sz="2800" dirty="0" err="1">
                <a:latin typeface="Selawik" panose="020B0502040204020203" pitchFamily="34" charset="-18"/>
              </a:rPr>
              <a:t>vaucheriaxanthin</a:t>
            </a:r>
            <a:r>
              <a:rPr lang="cs-CZ" sz="2800" dirty="0">
                <a:latin typeface="Selawik" panose="020B0502040204020203" pitchFamily="34" charset="-18"/>
              </a:rPr>
              <a:t> (specifický </a:t>
            </a:r>
            <a:r>
              <a:rPr lang="cs-CZ" sz="2800" dirty="0" err="1">
                <a:latin typeface="Selawik" panose="020B0502040204020203" pitchFamily="34" charset="-18"/>
              </a:rPr>
              <a:t>xanthofyl</a:t>
            </a:r>
            <a:r>
              <a:rPr lang="cs-CZ" sz="2800" dirty="0">
                <a:latin typeface="Selawik" panose="020B0502040204020203" pitchFamily="34" charset="-18"/>
              </a:rPr>
              <a:t>), absence </a:t>
            </a:r>
            <a:r>
              <a:rPr lang="cs-CZ" sz="2800" dirty="0" err="1">
                <a:latin typeface="Selawik" panose="020B0502040204020203" pitchFamily="34" charset="-18"/>
              </a:rPr>
              <a:t>fukoxanthinu</a:t>
            </a:r>
            <a:r>
              <a:rPr lang="cs-CZ" sz="2800" dirty="0">
                <a:latin typeface="Selawik" panose="020B0502040204020203" pitchFamily="34" charset="-18"/>
              </a:rPr>
              <a:t> – vzácné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DE4E8-ED72-48C7-873C-4DD2B45B9D48}"/>
              </a:ext>
            </a:extLst>
          </p:cNvPr>
          <p:cNvSpPr txBox="1"/>
          <p:nvPr/>
        </p:nvSpPr>
        <p:spPr>
          <a:xfrm rot="16200000">
            <a:off x="11035927" y="4356104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Sinicearasy.cz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38E203C-CC5E-4084-A40F-B15AC4A13343}"/>
              </a:ext>
            </a:extLst>
          </p:cNvPr>
          <p:cNvSpPr txBox="1"/>
          <p:nvPr/>
        </p:nvSpPr>
        <p:spPr>
          <a:xfrm>
            <a:off x="8911802" y="5556646"/>
            <a:ext cx="21858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Vaucheria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  <p:pic>
        <p:nvPicPr>
          <p:cNvPr id="6" name="Obrázek 5" descr="Obsah obrázku text&#10;&#10;Popis byl vytvořen automaticky">
            <a:extLst>
              <a:ext uri="{FF2B5EF4-FFF2-40B4-BE49-F238E27FC236}">
                <a16:creationId xmlns:a16="http://schemas.microsoft.com/office/drawing/2014/main" id="{0A4A05AD-D6DB-4C36-AB50-478A80D0F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894" y="1485724"/>
            <a:ext cx="4251159" cy="4033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15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8" y="471538"/>
            <a:ext cx="7571213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8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Phaeophyceae</a:t>
            </a:r>
            <a:r>
              <a:rPr lang="cs-CZ" sz="3800" b="1" dirty="0">
                <a:latin typeface="Meiryo" panose="020B0604030504040204" pitchFamily="34" charset="-128"/>
                <a:ea typeface="Meiryo" panose="020B0604030504040204" pitchFamily="34" charset="-128"/>
              </a:rPr>
              <a:t> – chaluhy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2124889"/>
            <a:ext cx="6513415" cy="4345442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1200"/>
              </a:spcBef>
            </a:pPr>
            <a:r>
              <a:rPr lang="cs-CZ" sz="3200" dirty="0">
                <a:latin typeface="Selawik" panose="020B0502040204020203" pitchFamily="34" charset="-18"/>
              </a:rPr>
              <a:t>většina v litorálech chladnějších moří </a:t>
            </a:r>
          </a:p>
          <a:p>
            <a:pPr>
              <a:spcBef>
                <a:spcPts val="1200"/>
              </a:spcBef>
            </a:pPr>
            <a:r>
              <a:rPr lang="cs-CZ" sz="3200" dirty="0">
                <a:latin typeface="Selawik" panose="020B0502040204020203" pitchFamily="34" charset="-18"/>
              </a:rPr>
              <a:t>velký podíl na </a:t>
            </a:r>
            <a:r>
              <a:rPr lang="cs-CZ" sz="3200" b="1" dirty="0">
                <a:latin typeface="Selawik" panose="020B0502040204020203" pitchFamily="34" charset="-18"/>
              </a:rPr>
              <a:t>koloběhu síry</a:t>
            </a:r>
          </a:p>
          <a:p>
            <a:pPr>
              <a:spcBef>
                <a:spcPts val="1200"/>
              </a:spcBef>
            </a:pPr>
            <a:r>
              <a:rPr lang="cs-CZ" sz="3200" b="1" dirty="0">
                <a:latin typeface="Selawik" panose="020B0502040204020203" pitchFamily="34" charset="-18"/>
              </a:rPr>
              <a:t>rozmnožování</a:t>
            </a:r>
          </a:p>
          <a:p>
            <a:pPr lvl="1">
              <a:spcBef>
                <a:spcPts val="1200"/>
              </a:spcBef>
            </a:pPr>
            <a:r>
              <a:rPr lang="cs-CZ" sz="2800" dirty="0">
                <a:latin typeface="Selawik" panose="020B0502040204020203" pitchFamily="34" charset="-18"/>
              </a:rPr>
              <a:t>typická </a:t>
            </a:r>
            <a:r>
              <a:rPr lang="cs-CZ" sz="2800" b="1" dirty="0">
                <a:latin typeface="Selawik" panose="020B0502040204020203" pitchFamily="34" charset="-18"/>
              </a:rPr>
              <a:t>rodozměna</a:t>
            </a:r>
          </a:p>
          <a:p>
            <a:pPr lvl="2">
              <a:spcBef>
                <a:spcPts val="1200"/>
              </a:spcBef>
            </a:pPr>
            <a:r>
              <a:rPr lang="cs-CZ" sz="2400" b="1" dirty="0">
                <a:latin typeface="Selawik" panose="020B0502040204020203" pitchFamily="34" charset="-18"/>
              </a:rPr>
              <a:t>izomorfní</a:t>
            </a:r>
            <a:r>
              <a:rPr lang="cs-CZ" sz="2400" dirty="0">
                <a:latin typeface="Selawik" panose="020B0502040204020203" pitchFamily="34" charset="-18"/>
              </a:rPr>
              <a:t> (gametofyt a sporofyt vzájemně podobné)</a:t>
            </a:r>
          </a:p>
          <a:p>
            <a:pPr lvl="2">
              <a:spcBef>
                <a:spcPts val="1200"/>
              </a:spcBef>
            </a:pPr>
            <a:r>
              <a:rPr lang="cs-CZ" sz="2400" b="1" dirty="0" err="1">
                <a:latin typeface="Selawik" panose="020B0502040204020203" pitchFamily="34" charset="-18"/>
              </a:rPr>
              <a:t>anizomorfní</a:t>
            </a:r>
            <a:r>
              <a:rPr lang="cs-CZ" sz="2400" dirty="0">
                <a:latin typeface="Selawik" panose="020B0502040204020203" pitchFamily="34" charset="-18"/>
              </a:rPr>
              <a:t> (gametofyt a sporofyt nepodobné)</a:t>
            </a:r>
          </a:p>
          <a:p>
            <a:pPr lvl="1">
              <a:spcBef>
                <a:spcPts val="1200"/>
              </a:spcBef>
            </a:pPr>
            <a:r>
              <a:rPr lang="cs-CZ" sz="2800" b="1" dirty="0">
                <a:latin typeface="Selawik" panose="020B0502040204020203" pitchFamily="34" charset="-18"/>
              </a:rPr>
              <a:t>nepohlavní</a:t>
            </a:r>
            <a:r>
              <a:rPr lang="cs-CZ" sz="2800" dirty="0">
                <a:latin typeface="Selawik" panose="020B0502040204020203" pitchFamily="34" charset="-18"/>
              </a:rPr>
              <a:t> – pomocí zoospor</a:t>
            </a:r>
          </a:p>
          <a:p>
            <a:pPr lvl="1">
              <a:spcBef>
                <a:spcPts val="1200"/>
              </a:spcBef>
            </a:pPr>
            <a:r>
              <a:rPr lang="cs-CZ" sz="2800" b="1" dirty="0">
                <a:latin typeface="Selawik" panose="020B0502040204020203" pitchFamily="34" charset="-18"/>
              </a:rPr>
              <a:t>pohlavní</a:t>
            </a:r>
            <a:r>
              <a:rPr lang="cs-CZ" sz="2800" dirty="0">
                <a:latin typeface="Selawik" panose="020B0502040204020203" pitchFamily="34" charset="-18"/>
              </a:rPr>
              <a:t> – izogamie, anizogamie nebo oogamie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DE4E8-ED72-48C7-873C-4DD2B45B9D48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Foster.com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38E203C-CC5E-4084-A40F-B15AC4A13343}"/>
              </a:ext>
            </a:extLst>
          </p:cNvPr>
          <p:cNvSpPr txBox="1"/>
          <p:nvPr/>
        </p:nvSpPr>
        <p:spPr>
          <a:xfrm>
            <a:off x="8279473" y="5917901"/>
            <a:ext cx="21858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Fucus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  <p:pic>
        <p:nvPicPr>
          <p:cNvPr id="8" name="Obrázek 7" descr="fucus.jpg">
            <a:extLst>
              <a:ext uri="{FF2B5EF4-FFF2-40B4-BE49-F238E27FC236}">
                <a16:creationId xmlns:a16="http://schemas.microsoft.com/office/drawing/2014/main" id="{BBF73D6F-9576-46B5-BFE4-CFF05EEC1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159588" y="1293407"/>
            <a:ext cx="4005866" cy="4920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0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8" y="471538"/>
            <a:ext cx="7571213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Phaeophyceae</a:t>
            </a:r>
            <a:r>
              <a:rPr lang="cs-CZ" sz="3600" b="1" dirty="0">
                <a:latin typeface="Meiryo" panose="020B0604030504040204" pitchFamily="34" charset="-128"/>
                <a:ea typeface="Meiryo" panose="020B0604030504040204" pitchFamily="34" charset="-128"/>
              </a:rPr>
              <a:t> – stavba buňky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2124889"/>
            <a:ext cx="6513415" cy="4345442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</a:pPr>
            <a:r>
              <a:rPr lang="cs-CZ" sz="3200" dirty="0">
                <a:latin typeface="Selawik" panose="020B0502040204020203" pitchFamily="34" charset="-18"/>
              </a:rPr>
              <a:t>většina mořských řas velkých rozměrů</a:t>
            </a:r>
          </a:p>
          <a:p>
            <a:pPr>
              <a:spcBef>
                <a:spcPts val="1200"/>
              </a:spcBef>
            </a:pPr>
            <a:r>
              <a:rPr lang="cs-CZ" sz="3200" dirty="0">
                <a:latin typeface="Selawik" panose="020B0502040204020203" pitchFamily="34" charset="-18"/>
              </a:rPr>
              <a:t>BS tvořena alginovými kyselinami společně s celulózou a </a:t>
            </a:r>
            <a:r>
              <a:rPr lang="cs-CZ" sz="3200" dirty="0" err="1">
                <a:latin typeface="Selawik" panose="020B0502040204020203" pitchFamily="34" charset="-18"/>
              </a:rPr>
              <a:t>fukanem</a:t>
            </a:r>
            <a:endParaRPr lang="cs-CZ" sz="3200" dirty="0">
              <a:latin typeface="Selawik" panose="020B0502040204020203" pitchFamily="34" charset="-18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zásobní látka – olej, </a:t>
            </a:r>
            <a:r>
              <a:rPr lang="cs-CZ" sz="3200" dirty="0" err="1">
                <a:latin typeface="Selawik" panose="020B0502040204020203" pitchFamily="34" charset="-18"/>
              </a:rPr>
              <a:t>manitol</a:t>
            </a:r>
            <a:r>
              <a:rPr lang="cs-CZ" sz="3200" dirty="0">
                <a:latin typeface="Selawik" panose="020B0502040204020203" pitchFamily="34" charset="-18"/>
              </a:rPr>
              <a:t> a </a:t>
            </a:r>
            <a:r>
              <a:rPr lang="cs-CZ" sz="3200" b="1" dirty="0" err="1">
                <a:latin typeface="Selawik" panose="020B0502040204020203" pitchFamily="34" charset="-18"/>
              </a:rPr>
              <a:t>chrysolaminaran</a:t>
            </a:r>
            <a:endParaRPr lang="cs-CZ" sz="3200" b="1" dirty="0">
              <a:latin typeface="Selawik" panose="020B0502040204020203" pitchFamily="34" charset="-18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b="1" dirty="0">
                <a:latin typeface="Selawik" panose="020B0502040204020203" pitchFamily="34" charset="-18"/>
              </a:rPr>
              <a:t>chloroplast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chlorofyl </a:t>
            </a:r>
            <a:r>
              <a:rPr lang="cs-CZ" sz="2800" i="1" dirty="0">
                <a:latin typeface="Selawik" panose="020B0502040204020203" pitchFamily="34" charset="-18"/>
              </a:rPr>
              <a:t>a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i="1" dirty="0">
                <a:latin typeface="Selawik" panose="020B0502040204020203" pitchFamily="34" charset="-18"/>
              </a:rPr>
              <a:t>c1</a:t>
            </a:r>
            <a:r>
              <a:rPr lang="cs-CZ" sz="2800" dirty="0">
                <a:latin typeface="Selawik" panose="020B0502040204020203" pitchFamily="34" charset="-18"/>
              </a:rPr>
              <a:t> a </a:t>
            </a:r>
            <a:r>
              <a:rPr lang="cs-CZ" sz="2800" i="1" dirty="0">
                <a:latin typeface="Selawik" panose="020B0502040204020203" pitchFamily="34" charset="-18"/>
              </a:rPr>
              <a:t>c2</a:t>
            </a:r>
            <a:r>
              <a:rPr lang="cs-CZ" sz="2800" dirty="0">
                <a:latin typeface="Selawik" panose="020B0502040204020203" pitchFamily="34" charset="-18"/>
              </a:rPr>
              <a:t>, β – karoten a </a:t>
            </a:r>
            <a:r>
              <a:rPr lang="cs-CZ" sz="2800" dirty="0" err="1">
                <a:latin typeface="Selawik" panose="020B0502040204020203" pitchFamily="34" charset="-18"/>
              </a:rPr>
              <a:t>fukoxanthin</a:t>
            </a:r>
            <a:endParaRPr lang="cs-CZ" sz="2800" dirty="0">
              <a:latin typeface="Selawik" panose="020B0502040204020203" pitchFamily="34" charset="-18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DE4E8-ED72-48C7-873C-4DD2B45B9D48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Foster.com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38E203C-CC5E-4084-A40F-B15AC4A13343}"/>
              </a:ext>
            </a:extLst>
          </p:cNvPr>
          <p:cNvSpPr txBox="1"/>
          <p:nvPr/>
        </p:nvSpPr>
        <p:spPr>
          <a:xfrm>
            <a:off x="8279473" y="5917901"/>
            <a:ext cx="21858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Laminaria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  <p:pic>
        <p:nvPicPr>
          <p:cNvPr id="10" name="Obrázek 9" descr="lamianria.jpg">
            <a:extLst>
              <a:ext uri="{FF2B5EF4-FFF2-40B4-BE49-F238E27FC236}">
                <a16:creationId xmlns:a16="http://schemas.microsoft.com/office/drawing/2014/main" id="{98D7191D-4CBB-4D02-8576-D21D5D2EAB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008"/>
          <a:stretch/>
        </p:blipFill>
        <p:spPr>
          <a:xfrm>
            <a:off x="6802445" y="1576481"/>
            <a:ext cx="4900863" cy="416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2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cs-CZ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Phaeophyceae</a:t>
            </a: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 – využití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2124889"/>
            <a:ext cx="10532234" cy="434544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z mořských chaluh→ </a:t>
            </a:r>
            <a:r>
              <a:rPr lang="cs-CZ" sz="3200" b="1" dirty="0">
                <a:latin typeface="Selawik" panose="020B0502040204020203" pitchFamily="34" charset="-18"/>
              </a:rPr>
              <a:t>algináty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polysacharidy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člověk není schopen je strávit, ale má pocit nasycení → slouží k výrobě přípravků na hubnutí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často v tzv. alginátovém cukroví jako náhrada kandovaného ovoce</a:t>
            </a:r>
          </a:p>
        </p:txBody>
      </p:sp>
    </p:spTree>
    <p:extLst>
      <p:ext uri="{BB962C8B-B14F-4D97-AF65-F5344CB8AC3E}">
        <p14:creationId xmlns:p14="http://schemas.microsoft.com/office/powerpoint/2010/main" val="403610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Použitá literatura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4D4337C-6CEE-4F72-82B9-A89A5A17E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069" y="1963686"/>
            <a:ext cx="11577862" cy="4422776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>
                <a:latin typeface="Selawik" panose="020B0502040204020203" pitchFamily="34" charset="-18"/>
              </a:rPr>
              <a:t>ALGINATES. 2015. Agricultural Marketing Service. US Department of Agriculture. [cit. 1.3. 2022] </a:t>
            </a:r>
            <a:r>
              <a:rPr lang="en-US" sz="2400" dirty="0" err="1">
                <a:latin typeface="Selawik" panose="020B0502040204020203" pitchFamily="34" charset="-18"/>
              </a:rPr>
              <a:t>Dostupné</a:t>
            </a:r>
            <a:r>
              <a:rPr lang="en-US" sz="2400" dirty="0">
                <a:latin typeface="Selawik" panose="020B0502040204020203" pitchFamily="34" charset="-18"/>
              </a:rPr>
              <a:t> z: https://www.ams.usda.gov/sites/default/files/media/Alginates%20TR%202015.pdf </a:t>
            </a:r>
            <a:endParaRPr lang="cs-CZ" sz="2400" dirty="0">
              <a:latin typeface="Selawik" panose="020B0502040204020203" pitchFamily="34" charset="-18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latin typeface="Selawik" panose="020B0502040204020203" pitchFamily="34" charset="-18"/>
              </a:rPr>
              <a:t>BRINGLOE, T., STARKO, S., WADE, VIEIRA, CH., KAWAI, H. </a:t>
            </a:r>
            <a:r>
              <a:rPr lang="cs-CZ" sz="2400">
                <a:latin typeface="Selawik" panose="020B0502040204020203" pitchFamily="34" charset="-18"/>
              </a:rPr>
              <a:t>et al. </a:t>
            </a:r>
            <a:r>
              <a:rPr lang="cs-CZ" sz="2400" dirty="0">
                <a:latin typeface="Selawik" panose="020B0502040204020203" pitchFamily="34" charset="-18"/>
              </a:rPr>
              <a:t>2020.</a:t>
            </a:r>
            <a:r>
              <a:rPr lang="en-US" sz="2400" dirty="0">
                <a:latin typeface="Selawik" panose="020B0502040204020203" pitchFamily="34" charset="-18"/>
              </a:rPr>
              <a:t> </a:t>
            </a:r>
            <a:r>
              <a:rPr lang="en-US" sz="2400" b="1" dirty="0">
                <a:latin typeface="Selawik" panose="020B0502040204020203" pitchFamily="34" charset="-18"/>
              </a:rPr>
              <a:t>Phylogeny and Evolution of the Brown algae</a:t>
            </a:r>
            <a:r>
              <a:rPr lang="en-US" sz="2400" dirty="0">
                <a:latin typeface="Selawik" panose="020B0502040204020203" pitchFamily="34" charset="-18"/>
              </a:rPr>
              <a:t>. Critical Reviews in Plant Sciences, Taylor &amp; Francis, 39, str. 281–321. 10.1080/07352689.2020.1787679. hal-02995644</a:t>
            </a:r>
            <a:endParaRPr lang="cs-CZ" sz="2400" dirty="0">
              <a:latin typeface="Selawik" panose="020B0502040204020203" pitchFamily="34" charset="-18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FOTT, J. 1967. </a:t>
            </a:r>
            <a:r>
              <a:rPr lang="cs-CZ" sz="2400" b="1" dirty="0">
                <a:latin typeface="Selawik" panose="020B0502040204020203" pitchFamily="34" charset="-18"/>
              </a:rPr>
              <a:t>Sinice a řasy</a:t>
            </a:r>
            <a:r>
              <a:rPr lang="cs-CZ" sz="2400" dirty="0">
                <a:latin typeface="Selawik" panose="020B0502040204020203" pitchFamily="34" charset="-18"/>
              </a:rPr>
              <a:t>. Vyd. 2. Praha: Knihtisk. 520 s. 265 s. obr. 1s. </a:t>
            </a:r>
            <a:r>
              <a:rPr lang="cs-CZ" sz="2400" dirty="0" err="1">
                <a:latin typeface="Selawik" panose="020B0502040204020203" pitchFamily="34" charset="-18"/>
              </a:rPr>
              <a:t>příl</a:t>
            </a:r>
            <a:r>
              <a:rPr lang="cs-CZ" sz="2400" dirty="0">
                <a:latin typeface="Selawik" panose="020B0502040204020203" pitchFamily="34" charset="-18"/>
              </a:rPr>
              <a:t>. ISBN 4126 21-078-67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GRAHAM, L. E., WILCOX, L. W., GRAHAM, J.  M. 2009. </a:t>
            </a:r>
            <a:r>
              <a:rPr lang="cs-CZ" sz="2400" b="1" dirty="0" err="1">
                <a:latin typeface="Selawik" panose="020B0502040204020203" pitchFamily="34" charset="-18"/>
              </a:rPr>
              <a:t>Algae</a:t>
            </a:r>
            <a:r>
              <a:rPr lang="cs-CZ" sz="2400" dirty="0">
                <a:latin typeface="Selawik" panose="020B0502040204020203" pitchFamily="34" charset="-18"/>
              </a:rPr>
              <a:t>. 2nd </a:t>
            </a:r>
            <a:r>
              <a:rPr lang="cs-CZ" sz="2400" dirty="0" err="1">
                <a:latin typeface="Selawik" panose="020B0502040204020203" pitchFamily="34" charset="-18"/>
              </a:rPr>
              <a:t>ed</a:t>
            </a:r>
            <a:r>
              <a:rPr lang="cs-CZ" sz="2400" dirty="0">
                <a:latin typeface="Selawik" panose="020B0502040204020203" pitchFamily="34" charset="-18"/>
              </a:rPr>
              <a:t>. San Francisco: </a:t>
            </a:r>
            <a:r>
              <a:rPr lang="cs-CZ" sz="2400" dirty="0" err="1">
                <a:latin typeface="Selawik" panose="020B0502040204020203" pitchFamily="34" charset="-18"/>
              </a:rPr>
              <a:t>Pearson</a:t>
            </a:r>
            <a:r>
              <a:rPr lang="cs-CZ" sz="2400" dirty="0">
                <a:latin typeface="Selawik" panose="020B0502040204020203" pitchFamily="34" charset="-18"/>
              </a:rPr>
              <a:t>/Benjamin </a:t>
            </a:r>
            <a:r>
              <a:rPr lang="cs-CZ" sz="2400" dirty="0" err="1">
                <a:latin typeface="Selawik" panose="020B0502040204020203" pitchFamily="34" charset="-18"/>
              </a:rPr>
              <a:t>Cummings</a:t>
            </a:r>
            <a:r>
              <a:rPr lang="cs-CZ" sz="2400" dirty="0">
                <a:latin typeface="Selawik" panose="020B0502040204020203" pitchFamily="34" charset="-18"/>
              </a:rPr>
              <a:t>, 2009. </a:t>
            </a:r>
            <a:r>
              <a:rPr lang="cs-CZ" sz="2400" dirty="0" err="1">
                <a:latin typeface="Selawik" panose="020B0502040204020203" pitchFamily="34" charset="-18"/>
              </a:rPr>
              <a:t>viii</a:t>
            </a:r>
            <a:r>
              <a:rPr lang="cs-CZ" sz="2400" dirty="0">
                <a:latin typeface="Selawik" panose="020B0502040204020203" pitchFamily="34" charset="-18"/>
              </a:rPr>
              <a:t>, 616 s., g 12 s., </a:t>
            </a:r>
            <a:r>
              <a:rPr lang="cs-CZ" sz="2400" dirty="0" err="1">
                <a:latin typeface="Selawik" panose="020B0502040204020203" pitchFamily="34" charset="-18"/>
              </a:rPr>
              <a:t>li</a:t>
            </a:r>
            <a:r>
              <a:rPr lang="cs-CZ" sz="2400" dirty="0">
                <a:latin typeface="Selawik" panose="020B0502040204020203" pitchFamily="34" charset="-18"/>
              </a:rPr>
              <a:t> 52 s., ti 9 s., si 7 s. ISBN 978-0-321-55965-4.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KALINA, T. &amp; VÁŇA, J. 2005. </a:t>
            </a:r>
            <a:r>
              <a:rPr lang="cs-CZ" sz="2400" b="1" dirty="0">
                <a:latin typeface="Selawik" panose="020B0502040204020203" pitchFamily="34" charset="-18"/>
              </a:rPr>
              <a:t>Sinice, řasy, houby, mechorosty a podobné organismy v současné biologii</a:t>
            </a:r>
            <a:r>
              <a:rPr lang="cs-CZ" sz="2400" dirty="0">
                <a:latin typeface="Selawik" panose="020B0502040204020203" pitchFamily="34" charset="-18"/>
              </a:rPr>
              <a:t>. Vyd. 1. Praha: Karolinum. 606 s. 32 s. obr. </a:t>
            </a:r>
            <a:r>
              <a:rPr lang="cs-CZ" sz="2400" dirty="0" err="1">
                <a:latin typeface="Selawik" panose="020B0502040204020203" pitchFamily="34" charset="-18"/>
              </a:rPr>
              <a:t>příl</a:t>
            </a:r>
            <a:r>
              <a:rPr lang="cs-CZ" sz="2400" dirty="0">
                <a:latin typeface="Selawik" panose="020B0502040204020203" pitchFamily="34" charset="-18"/>
              </a:rPr>
              <a:t>. ISBN 80-246-1036-1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latin typeface="Selawik" panose="020B0502040204020203" pitchFamily="34" charset="-18"/>
              </a:rPr>
              <a:t>LEE, R</a:t>
            </a:r>
            <a:r>
              <a:rPr lang="cs-CZ" sz="2400" dirty="0">
                <a:latin typeface="Selawik" panose="020B0502040204020203" pitchFamily="34" charset="-18"/>
              </a:rPr>
              <a:t>. </a:t>
            </a:r>
            <a:r>
              <a:rPr lang="en-US" sz="2400" dirty="0">
                <a:latin typeface="Selawik" panose="020B0502040204020203" pitchFamily="34" charset="-18"/>
              </a:rPr>
              <a:t>E. </a:t>
            </a:r>
            <a:r>
              <a:rPr lang="cs-CZ" sz="2400" dirty="0">
                <a:latin typeface="Selawik" panose="020B0502040204020203" pitchFamily="34" charset="-18"/>
              </a:rPr>
              <a:t>2018. </a:t>
            </a:r>
            <a:r>
              <a:rPr lang="en-US" sz="2400" b="1" dirty="0">
                <a:latin typeface="Selawik" panose="020B0502040204020203" pitchFamily="34" charset="-18"/>
              </a:rPr>
              <a:t>Phycology</a:t>
            </a:r>
            <a:r>
              <a:rPr lang="en-US" sz="2400" dirty="0">
                <a:latin typeface="Selawik" panose="020B0502040204020203" pitchFamily="34" charset="-18"/>
              </a:rPr>
              <a:t>. Fifth edition. Cambridge: Cambridge University Press. xii, 535 </a:t>
            </a:r>
            <a:r>
              <a:rPr lang="en-US" sz="2400" dirty="0" err="1">
                <a:latin typeface="Selawik" panose="020B0502040204020203" pitchFamily="34" charset="-18"/>
              </a:rPr>
              <a:t>stran</a:t>
            </a:r>
            <a:r>
              <a:rPr lang="en-US" sz="2400" dirty="0">
                <a:latin typeface="Selawik" panose="020B0502040204020203" pitchFamily="34" charset="-18"/>
              </a:rPr>
              <a:t>. ISBN 978-1-107-55565-5.</a:t>
            </a:r>
            <a:endParaRPr lang="cs-CZ" sz="2400" dirty="0">
              <a:latin typeface="Selawik" panose="020B0502040204020203" pitchFamily="34" charset="-18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ROSYPAL, S. et al. 2003. </a:t>
            </a:r>
            <a:r>
              <a:rPr lang="cs-CZ" sz="2400" b="1" dirty="0">
                <a:latin typeface="Selawik" panose="020B0502040204020203" pitchFamily="34" charset="-18"/>
              </a:rPr>
              <a:t>Nový přehled biologie</a:t>
            </a:r>
            <a:r>
              <a:rPr lang="cs-CZ" sz="2400" dirty="0">
                <a:latin typeface="Selawik" panose="020B0502040204020203" pitchFamily="34" charset="-18"/>
              </a:rPr>
              <a:t>. 1. vyd. Praha: </a:t>
            </a:r>
            <a:r>
              <a:rPr lang="cs-CZ" sz="2400" dirty="0" err="1">
                <a:latin typeface="Selawik" panose="020B0502040204020203" pitchFamily="34" charset="-18"/>
              </a:rPr>
              <a:t>Scientia</a:t>
            </a:r>
            <a:r>
              <a:rPr lang="cs-CZ" sz="2400" dirty="0">
                <a:latin typeface="Selawik" panose="020B0502040204020203" pitchFamily="34" charset="-18"/>
              </a:rPr>
              <a:t>. 797 s. ISBN 80-7193-268-5.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ZNACHOR, P. 2008. </a:t>
            </a:r>
            <a:r>
              <a:rPr lang="cs-CZ" sz="2400" b="1" dirty="0">
                <a:latin typeface="Selawik" panose="020B0502040204020203" pitchFamily="34" charset="-18"/>
              </a:rPr>
              <a:t>Rozsivky–podivuhodné řasy v krabičce</a:t>
            </a:r>
            <a:r>
              <a:rPr lang="cs-CZ" sz="2400" dirty="0">
                <a:latin typeface="Selawik" panose="020B0502040204020203" pitchFamily="34" charset="-18"/>
              </a:rPr>
              <a:t>. Živa: přírodovědecký časopis. Praha: Živa. 2008 č.1 str.10</a:t>
            </a:r>
          </a:p>
        </p:txBody>
      </p:sp>
    </p:spTree>
    <p:extLst>
      <p:ext uri="{BB962C8B-B14F-4D97-AF65-F5344CB8AC3E}">
        <p14:creationId xmlns:p14="http://schemas.microsoft.com/office/powerpoint/2010/main" val="185888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Ochrophyta</a:t>
            </a:r>
            <a:endParaRPr lang="cs-CZ" b="1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1" y="2291023"/>
            <a:ext cx="6289511" cy="3885939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>
                <a:latin typeface="Selawik" panose="020B0502040204020203" pitchFamily="34" charset="-18"/>
              </a:rPr>
              <a:t>systém</a:t>
            </a:r>
            <a:r>
              <a:rPr lang="cs-CZ" sz="2700" dirty="0">
                <a:latin typeface="Selawik" panose="020B0502040204020203" pitchFamily="34" charset="-18"/>
              </a:rPr>
              <a:t> (nejdůležitější třídy)</a:t>
            </a:r>
          </a:p>
          <a:p>
            <a:pPr marL="742950" lvl="1" indent="-285750"/>
            <a:r>
              <a:rPr lang="cs-CZ" sz="2300" dirty="0" err="1">
                <a:latin typeface="Selawik" panose="020B0502040204020203" pitchFamily="34" charset="-18"/>
              </a:rPr>
              <a:t>Chrysophyceae</a:t>
            </a:r>
            <a:endParaRPr lang="cs-CZ" sz="2300" dirty="0">
              <a:latin typeface="Selawik" panose="020B0502040204020203" pitchFamily="34" charset="-18"/>
            </a:endParaRPr>
          </a:p>
          <a:p>
            <a:pPr marL="742950" lvl="1" indent="-285750"/>
            <a:r>
              <a:rPr lang="cs-CZ" sz="2300" dirty="0" err="1">
                <a:latin typeface="Selawik" panose="020B0502040204020203" pitchFamily="34" charset="-18"/>
              </a:rPr>
              <a:t>Bacillariophyceae</a:t>
            </a:r>
            <a:endParaRPr lang="cs-CZ" sz="2300" dirty="0">
              <a:latin typeface="Selawik" panose="020B0502040204020203" pitchFamily="34" charset="-18"/>
            </a:endParaRPr>
          </a:p>
          <a:p>
            <a:pPr marL="742950" lvl="1" indent="-285750"/>
            <a:r>
              <a:rPr lang="cs-CZ" sz="2300" dirty="0" err="1">
                <a:latin typeface="Selawik" panose="020B0502040204020203" pitchFamily="34" charset="-18"/>
              </a:rPr>
              <a:t>Xanthophyceae</a:t>
            </a:r>
            <a:endParaRPr lang="cs-CZ" sz="2300" dirty="0">
              <a:latin typeface="Selawik" panose="020B0502040204020203" pitchFamily="34" charset="-18"/>
            </a:endParaRPr>
          </a:p>
          <a:p>
            <a:pPr marL="742950" lvl="1" indent="-285750"/>
            <a:r>
              <a:rPr lang="cs-CZ" sz="2300" dirty="0" err="1">
                <a:latin typeface="Selawik" panose="020B0502040204020203" pitchFamily="34" charset="-18"/>
              </a:rPr>
              <a:t>Phaeophyceae</a:t>
            </a:r>
            <a:endParaRPr lang="cs-CZ" sz="2300" dirty="0">
              <a:latin typeface="Selawik" panose="020B0502040204020203" pitchFamily="34" charset="-18"/>
            </a:endParaRPr>
          </a:p>
          <a:p>
            <a:pPr marL="457200" lvl="1" indent="0">
              <a:buNone/>
            </a:pPr>
            <a:endParaRPr lang="cs-CZ" sz="2300" dirty="0">
              <a:latin typeface="Selawik" panose="020B050204020402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>
                <a:latin typeface="Selawik" panose="020B0502040204020203" pitchFamily="34" charset="-18"/>
              </a:rPr>
              <a:t>společné znaky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chlorofyl </a:t>
            </a:r>
            <a:r>
              <a:rPr lang="cs-CZ" sz="2300" i="1" dirty="0">
                <a:latin typeface="Selawik" panose="020B0502040204020203" pitchFamily="34" charset="-18"/>
              </a:rPr>
              <a:t>a</a:t>
            </a:r>
            <a:r>
              <a:rPr lang="cs-CZ" sz="2300" dirty="0">
                <a:latin typeface="Selawik" panose="020B0502040204020203" pitchFamily="34" charset="-18"/>
              </a:rPr>
              <a:t>, </a:t>
            </a:r>
            <a:r>
              <a:rPr lang="cs-CZ" sz="2300" i="1" dirty="0">
                <a:latin typeface="Selawik" panose="020B0502040204020203" pitchFamily="34" charset="-18"/>
              </a:rPr>
              <a:t>c1</a:t>
            </a:r>
            <a:r>
              <a:rPr lang="cs-CZ" sz="2300" dirty="0">
                <a:latin typeface="Selawik" panose="020B0502040204020203" pitchFamily="34" charset="-18"/>
              </a:rPr>
              <a:t> a </a:t>
            </a:r>
            <a:r>
              <a:rPr lang="cs-CZ" sz="2300" i="1" dirty="0">
                <a:latin typeface="Selawik" panose="020B0502040204020203" pitchFamily="34" charset="-18"/>
              </a:rPr>
              <a:t>c2</a:t>
            </a:r>
            <a:r>
              <a:rPr lang="cs-CZ" sz="2300" dirty="0">
                <a:latin typeface="Selawik" panose="020B0502040204020203" pitchFamily="34" charset="-18"/>
              </a:rPr>
              <a:t>, </a:t>
            </a:r>
            <a:r>
              <a:rPr lang="cs-CZ" sz="2300" dirty="0" err="1">
                <a:latin typeface="Selawik" panose="020B0502040204020203" pitchFamily="34" charset="-18"/>
              </a:rPr>
              <a:t>fukoxanthin</a:t>
            </a:r>
            <a:endParaRPr lang="cs-CZ" sz="2300" dirty="0">
              <a:latin typeface="Selawik" panose="020B0502040204020203" pitchFamily="34" charset="-18"/>
            </a:endParaRP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zásobní látka – </a:t>
            </a:r>
            <a:r>
              <a:rPr lang="cs-CZ" sz="2300" b="1" dirty="0" err="1">
                <a:latin typeface="Selawik" panose="020B0502040204020203" pitchFamily="34" charset="-18"/>
              </a:rPr>
              <a:t>chrysolaminaran</a:t>
            </a:r>
            <a:endParaRPr lang="cs-CZ" sz="2300" b="1" dirty="0">
              <a:latin typeface="Selawik" panose="020B0502040204020203" pitchFamily="34" charset="-18"/>
            </a:endParaRPr>
          </a:p>
          <a:p>
            <a:pPr marL="742950" lvl="1" indent="-285750">
              <a:spcAft>
                <a:spcPts val="600"/>
              </a:spcAft>
            </a:pPr>
            <a:r>
              <a:rPr lang="cs-CZ" sz="2300" dirty="0">
                <a:latin typeface="Selawik" panose="020B0502040204020203" pitchFamily="34" charset="-18"/>
              </a:rPr>
              <a:t>bičíkatá stádia </a:t>
            </a:r>
            <a:r>
              <a:rPr lang="cs-CZ" sz="2300" b="1" dirty="0">
                <a:latin typeface="Selawik" panose="020B0502040204020203" pitchFamily="34" charset="-18"/>
              </a:rPr>
              <a:t>– 2 nestejnocenné bičíky</a:t>
            </a:r>
          </a:p>
          <a:p>
            <a:pPr marL="457200" lvl="1" indent="0">
              <a:buNone/>
            </a:pPr>
            <a:endParaRPr lang="cs-CZ" sz="2300" dirty="0">
              <a:latin typeface="Selawik" panose="020B0502040204020203" pitchFamily="34" charset="-18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79175072-E300-4E95-A607-470B86B03504}"/>
              </a:ext>
            </a:extLst>
          </p:cNvPr>
          <p:cNvSpPr txBox="1"/>
          <p:nvPr/>
        </p:nvSpPr>
        <p:spPr>
          <a:xfrm rot="16200000">
            <a:off x="10738157" y="5219472"/>
            <a:ext cx="228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Systém hnědých řas (podle </a:t>
            </a:r>
            <a:r>
              <a:rPr lang="cs-CZ" sz="1200" dirty="0" err="1">
                <a:latin typeface="Selawik" panose="020B0502040204020203" pitchFamily="34" charset="-18"/>
              </a:rPr>
              <a:t>Bringloe</a:t>
            </a:r>
            <a:r>
              <a:rPr lang="cs-CZ" sz="1200" dirty="0">
                <a:latin typeface="Selawik" panose="020B0502040204020203" pitchFamily="34" charset="-18"/>
              </a:rPr>
              <a:t> et al., 2020)</a:t>
            </a:r>
          </a:p>
        </p:txBody>
      </p:sp>
      <p:pic>
        <p:nvPicPr>
          <p:cNvPr id="8" name="Obrázek 13" descr="Untitled 31.png">
            <a:extLst>
              <a:ext uri="{FF2B5EF4-FFF2-40B4-BE49-F238E27FC236}">
                <a16:creationId xmlns:a16="http://schemas.microsoft.com/office/drawing/2014/main" id="{B18C0673-140D-4B7F-AF29-B3B82FFF6858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04" t="24616" r="5527" b="24781"/>
          <a:stretch/>
        </p:blipFill>
        <p:spPr>
          <a:xfrm>
            <a:off x="4018547" y="2112595"/>
            <a:ext cx="8001108" cy="287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2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8" y="471538"/>
            <a:ext cx="8067361" cy="76529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cs-CZ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Chrysophyceae</a:t>
            </a: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 – </a:t>
            </a:r>
            <a:r>
              <a:rPr lang="cs-CZ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zlativky</a:t>
            </a:r>
            <a:endParaRPr lang="cs-CZ" b="1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1690738"/>
            <a:ext cx="6322011" cy="4779593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převážně bičíkovci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mořští i sladkovodní, čisté </a:t>
            </a:r>
            <a:r>
              <a:rPr lang="cs-CZ" sz="3200" b="1" dirty="0">
                <a:latin typeface="Selawik" panose="020B0502040204020203" pitchFamily="34" charset="-18"/>
              </a:rPr>
              <a:t>stojaté</a:t>
            </a:r>
            <a:r>
              <a:rPr lang="cs-CZ" sz="3200" dirty="0">
                <a:latin typeface="Selawik" panose="020B0502040204020203" pitchFamily="34" charset="-18"/>
              </a:rPr>
              <a:t> vody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spíše </a:t>
            </a:r>
            <a:r>
              <a:rPr lang="cs-CZ" sz="2800" b="1" dirty="0">
                <a:latin typeface="Selawik" panose="020B0502040204020203" pitchFamily="34" charset="-18"/>
              </a:rPr>
              <a:t>studené</a:t>
            </a:r>
            <a:r>
              <a:rPr lang="cs-CZ" sz="2800" dirty="0">
                <a:latin typeface="Selawik" panose="020B0502040204020203" pitchFamily="34" charset="-18"/>
              </a:rPr>
              <a:t>, ale nalezneme je i v teplejších vodách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b="1" dirty="0">
                <a:latin typeface="Selawik" panose="020B0502040204020203" pitchFamily="34" charset="-18"/>
              </a:rPr>
              <a:t>citlivé</a:t>
            </a:r>
            <a:r>
              <a:rPr lang="cs-CZ" sz="3200" dirty="0">
                <a:latin typeface="Selawik" panose="020B0502040204020203" pitchFamily="34" charset="-18"/>
              </a:rPr>
              <a:t> na vnější vlivy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špatná konzervace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těžko rostou v kulturách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některé druhy produkují </a:t>
            </a:r>
            <a:r>
              <a:rPr lang="cs-CZ" sz="3200" b="1" dirty="0">
                <a:latin typeface="Selawik" panose="020B0502040204020203" pitchFamily="34" charset="-18"/>
              </a:rPr>
              <a:t>toxiny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hlavní význam – </a:t>
            </a:r>
            <a:r>
              <a:rPr lang="cs-CZ" sz="3200" b="1" dirty="0">
                <a:latin typeface="Selawik" panose="020B0502040204020203" pitchFamily="34" charset="-18"/>
              </a:rPr>
              <a:t>tvorba vegetačního zákalu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DE4E8-ED72-48C7-873C-4DD2B45B9D48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Sinicearasy.cz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38E203C-CC5E-4084-A40F-B15AC4A13343}"/>
              </a:ext>
            </a:extLst>
          </p:cNvPr>
          <p:cNvSpPr txBox="1"/>
          <p:nvPr/>
        </p:nvSpPr>
        <p:spPr>
          <a:xfrm>
            <a:off x="8132865" y="5922188"/>
            <a:ext cx="21858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Synura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  <p:pic>
        <p:nvPicPr>
          <p:cNvPr id="11" name="Obrázek 10" descr="snyura.jpg">
            <a:extLst>
              <a:ext uri="{FF2B5EF4-FFF2-40B4-BE49-F238E27FC236}">
                <a16:creationId xmlns:a16="http://schemas.microsoft.com/office/drawing/2014/main" id="{1EAC4A4F-F13C-401C-8A0F-820BDE8124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79" r="15854"/>
          <a:stretch/>
        </p:blipFill>
        <p:spPr>
          <a:xfrm>
            <a:off x="7026441" y="1690737"/>
            <a:ext cx="4211053" cy="419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97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8" y="471538"/>
            <a:ext cx="7739655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5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Chrysophyceae</a:t>
            </a:r>
            <a:r>
              <a:rPr lang="cs-CZ" sz="3500" b="1" dirty="0">
                <a:latin typeface="Meiryo" panose="020B0604030504040204" pitchFamily="34" charset="-128"/>
                <a:ea typeface="Meiryo" panose="020B0604030504040204" pitchFamily="34" charset="-128"/>
              </a:rPr>
              <a:t> – stavba buňky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1690738"/>
            <a:ext cx="4829265" cy="4971206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  <a:spcAft>
                <a:spcPts val="400"/>
              </a:spcAft>
            </a:pPr>
            <a:r>
              <a:rPr lang="cs-CZ" sz="3200" dirty="0">
                <a:latin typeface="Selawik" panose="020B0502040204020203" pitchFamily="34" charset="-18"/>
              </a:rPr>
              <a:t>na povrchu </a:t>
            </a:r>
            <a:r>
              <a:rPr lang="cs-CZ" sz="3200" b="1" dirty="0">
                <a:latin typeface="Selawik" panose="020B0502040204020203" pitchFamily="34" charset="-18"/>
              </a:rPr>
              <a:t>periplast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u některých druhů je kryt </a:t>
            </a:r>
            <a:r>
              <a:rPr lang="cs-CZ" sz="2800" b="1" dirty="0" err="1">
                <a:latin typeface="Selawik" panose="020B0502040204020203" pitchFamily="34" charset="-18"/>
              </a:rPr>
              <a:t>lorikou</a:t>
            </a:r>
            <a:endParaRPr lang="cs-CZ" sz="2800" b="1" dirty="0">
              <a:latin typeface="Selawik" panose="020B0502040204020203" pitchFamily="34" charset="-18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2 </a:t>
            </a:r>
            <a:r>
              <a:rPr lang="cs-CZ" sz="3200" dirty="0" err="1">
                <a:latin typeface="Selawik" panose="020B0502040204020203" pitchFamily="34" charset="-18"/>
              </a:rPr>
              <a:t>nestejnocenné</a:t>
            </a:r>
            <a:r>
              <a:rPr lang="cs-CZ" sz="3200" dirty="0">
                <a:latin typeface="Selawik" panose="020B0502040204020203" pitchFamily="34" charset="-18"/>
              </a:rPr>
              <a:t> bičíky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b="1" dirty="0">
                <a:latin typeface="Selawik" panose="020B0502040204020203" pitchFamily="34" charset="-18"/>
              </a:rPr>
              <a:t>chloroplasty</a:t>
            </a:r>
          </a:p>
          <a:p>
            <a:pPr lvl="1">
              <a:spcBef>
                <a:spcPts val="1200"/>
              </a:spcBef>
              <a:spcAft>
                <a:spcPts val="1000"/>
              </a:spcAft>
            </a:pPr>
            <a:r>
              <a:rPr lang="cs-CZ" sz="2800" dirty="0">
                <a:latin typeface="Selawik" panose="020B0502040204020203" pitchFamily="34" charset="-18"/>
              </a:rPr>
              <a:t>chlorofyl </a:t>
            </a:r>
            <a:r>
              <a:rPr lang="cs-CZ" sz="2800" i="1" dirty="0">
                <a:latin typeface="Selawik" panose="020B0502040204020203" pitchFamily="34" charset="-18"/>
              </a:rPr>
              <a:t>a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i="1" dirty="0">
                <a:latin typeface="Selawik" panose="020B0502040204020203" pitchFamily="34" charset="-18"/>
              </a:rPr>
              <a:t>c1</a:t>
            </a:r>
            <a:r>
              <a:rPr lang="cs-CZ" sz="2800" dirty="0">
                <a:latin typeface="Selawik" panose="020B0502040204020203" pitchFamily="34" charset="-18"/>
              </a:rPr>
              <a:t> a </a:t>
            </a:r>
            <a:r>
              <a:rPr lang="cs-CZ" sz="2800" i="1" dirty="0">
                <a:latin typeface="Selawik" panose="020B0502040204020203" pitchFamily="34" charset="-18"/>
              </a:rPr>
              <a:t>c2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xanthofyl</a:t>
            </a:r>
            <a:r>
              <a:rPr lang="cs-CZ" sz="2800" dirty="0">
                <a:latin typeface="Selawik" panose="020B0502040204020203" pitchFamily="34" charset="-18"/>
              </a:rPr>
              <a:t> – </a:t>
            </a:r>
            <a:r>
              <a:rPr lang="cs-CZ" sz="2800" dirty="0" err="1">
                <a:latin typeface="Selawik" panose="020B0502040204020203" pitchFamily="34" charset="-18"/>
              </a:rPr>
              <a:t>fukoxanthin</a:t>
            </a:r>
            <a:endParaRPr lang="cs-CZ" sz="2800" dirty="0">
              <a:latin typeface="Selawik" panose="020B0502040204020203" pitchFamily="34" charset="-18"/>
            </a:endParaRP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lang="cs-CZ" sz="3200" dirty="0">
                <a:latin typeface="Selawik" panose="020B0502040204020203" pitchFamily="34" charset="-18"/>
              </a:rPr>
              <a:t>zásobní látky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b="1" dirty="0">
                <a:latin typeface="Selawik" panose="020B0502040204020203" pitchFamily="34" charset="-18"/>
              </a:rPr>
              <a:t>škrob</a:t>
            </a:r>
            <a:r>
              <a:rPr lang="cs-CZ" sz="2800" dirty="0">
                <a:latin typeface="Selawik" panose="020B0502040204020203" pitchFamily="34" charset="-18"/>
              </a:rPr>
              <a:t>, olej, </a:t>
            </a:r>
            <a:r>
              <a:rPr lang="cs-CZ" sz="2800" b="1" dirty="0" err="1">
                <a:latin typeface="Selawik" panose="020B0502040204020203" pitchFamily="34" charset="-18"/>
              </a:rPr>
              <a:t>chrysolaminaran</a:t>
            </a:r>
            <a:r>
              <a:rPr lang="cs-CZ" sz="2800" dirty="0">
                <a:latin typeface="Selawik" panose="020B0502040204020203" pitchFamily="34" charset="-18"/>
              </a:rPr>
              <a:t> a </a:t>
            </a:r>
            <a:r>
              <a:rPr lang="cs-CZ" sz="2800" dirty="0" err="1">
                <a:latin typeface="Selawik" panose="020B0502040204020203" pitchFamily="34" charset="-18"/>
              </a:rPr>
              <a:t>polyfosfátová</a:t>
            </a:r>
            <a:r>
              <a:rPr lang="cs-CZ" sz="2800" dirty="0">
                <a:latin typeface="Selawik" panose="020B0502040204020203" pitchFamily="34" charset="-18"/>
              </a:rPr>
              <a:t> zrna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DE4E8-ED72-48C7-873C-4DD2B45B9D48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Podle Sinicearasy.cz</a:t>
            </a:r>
          </a:p>
        </p:txBody>
      </p:sp>
      <p:pic>
        <p:nvPicPr>
          <p:cNvPr id="11" name="Zástupný symbol pro obsah 3" descr="228866003_267777228024159_1322477467208920419_n.png">
            <a:extLst>
              <a:ext uri="{FF2B5EF4-FFF2-40B4-BE49-F238E27FC236}">
                <a16:creationId xmlns:a16="http://schemas.microsoft.com/office/drawing/2014/main" id="{9EDEF9CF-9F6E-4488-9736-2F0424C745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368" t="13332" r="14211" b="16973"/>
          <a:stretch/>
        </p:blipFill>
        <p:spPr>
          <a:xfrm>
            <a:off x="5121361" y="1526171"/>
            <a:ext cx="6713621" cy="477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89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8" y="471538"/>
            <a:ext cx="7739655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5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Chrysophyceae</a:t>
            </a:r>
            <a:r>
              <a:rPr lang="cs-CZ" sz="3500" b="1" dirty="0">
                <a:latin typeface="Meiryo" panose="020B0604030504040204" pitchFamily="34" charset="-128"/>
                <a:ea typeface="Meiryo" panose="020B0604030504040204" pitchFamily="34" charset="-128"/>
              </a:rPr>
              <a:t> – rozmnožování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125" y="1982493"/>
            <a:ext cx="4676868" cy="3531711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nepohlavní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prosté dělení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pohlavní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především </a:t>
            </a:r>
            <a:r>
              <a:rPr lang="cs-CZ" sz="2800" b="1" dirty="0">
                <a:latin typeface="Selawik" panose="020B0502040204020203" pitchFamily="34" charset="-18"/>
              </a:rPr>
              <a:t>izogamie</a:t>
            </a:r>
            <a:r>
              <a:rPr lang="cs-CZ" sz="2800" dirty="0">
                <a:latin typeface="Selawik" panose="020B0502040204020203" pitchFamily="34" charset="-18"/>
              </a:rPr>
              <a:t> – pohlavní buňky stejné velikosti a tvaru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DE4E8-ED72-48C7-873C-4DD2B45B9D48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Sinicearasy.cz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38E203C-CC5E-4084-A40F-B15AC4A13343}"/>
              </a:ext>
            </a:extLst>
          </p:cNvPr>
          <p:cNvSpPr txBox="1"/>
          <p:nvPr/>
        </p:nvSpPr>
        <p:spPr>
          <a:xfrm>
            <a:off x="5567876" y="5558655"/>
            <a:ext cx="21858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Dinobryon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  <p:pic>
        <p:nvPicPr>
          <p:cNvPr id="8" name="Obrázek 7" descr="mallomonas.jpg">
            <a:extLst>
              <a:ext uri="{FF2B5EF4-FFF2-40B4-BE49-F238E27FC236}">
                <a16:creationId xmlns:a16="http://schemas.microsoft.com/office/drawing/2014/main" id="{1E06F949-6924-41B5-9AA3-1F9BD3C00F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27" t="24602" r="27844" b="33026"/>
          <a:stretch/>
        </p:blipFill>
        <p:spPr>
          <a:xfrm>
            <a:off x="5192488" y="1814941"/>
            <a:ext cx="3488037" cy="2466131"/>
          </a:xfrm>
          <a:prstGeom prst="rect">
            <a:avLst/>
          </a:prstGeom>
        </p:spPr>
      </p:pic>
      <p:pic>
        <p:nvPicPr>
          <p:cNvPr id="10" name="Obrázek 9" descr="dinobryon.jpg">
            <a:extLst>
              <a:ext uri="{FF2B5EF4-FFF2-40B4-BE49-F238E27FC236}">
                <a16:creationId xmlns:a16="http://schemas.microsoft.com/office/drawing/2014/main" id="{63BADDBA-C431-40CB-95EE-AFCE99A77F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851" r="30171"/>
          <a:stretch>
            <a:fillRect/>
          </a:stretch>
        </p:blipFill>
        <p:spPr>
          <a:xfrm rot="5400000">
            <a:off x="8141725" y="3189069"/>
            <a:ext cx="2511530" cy="4074235"/>
          </a:xfrm>
          <a:prstGeom prst="rect">
            <a:avLst/>
          </a:prstGeom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8FC44220-4D60-4D79-B16B-E93C29D5F28E}"/>
              </a:ext>
            </a:extLst>
          </p:cNvPr>
          <p:cNvSpPr txBox="1"/>
          <p:nvPr/>
        </p:nvSpPr>
        <p:spPr>
          <a:xfrm>
            <a:off x="8684492" y="1955402"/>
            <a:ext cx="21858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Mallomonas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01273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8" y="471538"/>
            <a:ext cx="7571213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8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Bacillariophyceae</a:t>
            </a:r>
            <a:r>
              <a:rPr lang="cs-CZ" sz="3800" b="1" dirty="0">
                <a:latin typeface="Meiryo" panose="020B0604030504040204" pitchFamily="34" charset="-128"/>
                <a:ea typeface="Meiryo" panose="020B0604030504040204" pitchFamily="34" charset="-128"/>
              </a:rPr>
              <a:t> – rozsivky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1786990"/>
            <a:ext cx="6322011" cy="4779593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jednobuněčné organismy</a:t>
            </a:r>
            <a:endParaRPr lang="cs-CZ" sz="3200" b="1" dirty="0">
              <a:latin typeface="Selawik" panose="020B0502040204020203" pitchFamily="34" charset="-18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žijí jednotlivě nebo v koloniích</a:t>
            </a:r>
            <a:endParaRPr lang="cs-CZ" sz="3200" b="1" dirty="0">
              <a:latin typeface="Selawik" panose="020B0502040204020203" pitchFamily="34" charset="-18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sladké i slané vody, převážně v </a:t>
            </a:r>
            <a:r>
              <a:rPr lang="cs-CZ" sz="3200" b="1" dirty="0">
                <a:latin typeface="Selawik" panose="020B0502040204020203" pitchFamily="34" charset="-18"/>
              </a:rPr>
              <a:t>mořském planktonu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hlavní význam – obrovská </a:t>
            </a:r>
            <a:r>
              <a:rPr lang="cs-CZ" sz="3200" b="1" dirty="0">
                <a:latin typeface="Selawik" panose="020B0502040204020203" pitchFamily="34" charset="-18"/>
              </a:rPr>
              <a:t>produkce uhlíku </a:t>
            </a:r>
            <a:r>
              <a:rPr lang="cs-CZ" sz="3200" dirty="0">
                <a:latin typeface="Selawik" panose="020B0502040204020203" pitchFamily="34" charset="-18"/>
              </a:rPr>
              <a:t>(50 % oceánu)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odumřelé schránky – </a:t>
            </a:r>
            <a:r>
              <a:rPr lang="cs-CZ" sz="3200" b="1" dirty="0">
                <a:latin typeface="Selawik" panose="020B0502040204020203" pitchFamily="34" charset="-18"/>
              </a:rPr>
              <a:t>diatomit</a:t>
            </a:r>
            <a:r>
              <a:rPr lang="cs-CZ" sz="3200" dirty="0">
                <a:latin typeface="Selawik" panose="020B0502040204020203" pitchFamily="34" charset="-18"/>
              </a:rPr>
              <a:t> (filtrace a izolace)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b="1" dirty="0">
                <a:latin typeface="Selawik" panose="020B0502040204020203" pitchFamily="34" charset="-18"/>
              </a:rPr>
              <a:t>ložiska ropy </a:t>
            </a:r>
            <a:r>
              <a:rPr lang="cs-CZ" sz="3200" dirty="0">
                <a:latin typeface="Selawik" panose="020B0502040204020203" pitchFamily="34" charset="-18"/>
              </a:rPr>
              <a:t>– ze zásobních látek fosilních rozsivek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DE4E8-ED72-48C7-873C-4DD2B45B9D48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Foter.com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38E203C-CC5E-4084-A40F-B15AC4A13343}"/>
              </a:ext>
            </a:extLst>
          </p:cNvPr>
          <p:cNvSpPr txBox="1"/>
          <p:nvPr/>
        </p:nvSpPr>
        <p:spPr>
          <a:xfrm>
            <a:off x="6810703" y="5872103"/>
            <a:ext cx="21858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Navicula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91A727E6-DC1B-4F66-A851-22111D2FAEB4}"/>
              </a:ext>
            </a:extLst>
          </p:cNvPr>
          <p:cNvSpPr txBox="1"/>
          <p:nvPr/>
        </p:nvSpPr>
        <p:spPr>
          <a:xfrm>
            <a:off x="9963578" y="1836682"/>
            <a:ext cx="21858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Melosira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  <p:pic>
        <p:nvPicPr>
          <p:cNvPr id="14" name="Obrázek 13" descr="melosira.jpg">
            <a:extLst>
              <a:ext uri="{FF2B5EF4-FFF2-40B4-BE49-F238E27FC236}">
                <a16:creationId xmlns:a16="http://schemas.microsoft.com/office/drawing/2014/main" id="{2BA50CE1-4059-4BD9-9D93-0F0A3C9A1C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365" t="16621" r="9156" b="14989"/>
          <a:stretch/>
        </p:blipFill>
        <p:spPr>
          <a:xfrm>
            <a:off x="6169028" y="1627688"/>
            <a:ext cx="3794550" cy="2151347"/>
          </a:xfrm>
          <a:prstGeom prst="rect">
            <a:avLst/>
          </a:prstGeom>
        </p:spPr>
      </p:pic>
      <p:pic>
        <p:nvPicPr>
          <p:cNvPr id="15" name="Obrázek 14" descr="navicula.jpg">
            <a:extLst>
              <a:ext uri="{FF2B5EF4-FFF2-40B4-BE49-F238E27FC236}">
                <a16:creationId xmlns:a16="http://schemas.microsoft.com/office/drawing/2014/main" id="{EE7C2430-6B4C-45B1-9019-144118E40D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974" r="26798"/>
          <a:stretch/>
        </p:blipFill>
        <p:spPr>
          <a:xfrm>
            <a:off x="8328688" y="3121305"/>
            <a:ext cx="2003089" cy="31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3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8" y="471538"/>
            <a:ext cx="7814143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3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Bacillariophyceae</a:t>
            </a:r>
            <a:r>
              <a:rPr lang="cs-CZ" sz="3300" b="1" dirty="0">
                <a:latin typeface="Meiryo" panose="020B0604030504040204" pitchFamily="34" charset="-128"/>
                <a:ea typeface="Meiryo" panose="020B0604030504040204" pitchFamily="34" charset="-128"/>
              </a:rPr>
              <a:t> – stavba buňky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1786990"/>
            <a:ext cx="6322011" cy="4779593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b="1" dirty="0">
                <a:latin typeface="Selawik" panose="020B0502040204020203" pitchFamily="34" charset="-18"/>
              </a:rPr>
              <a:t>chloroplast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chlorofyl </a:t>
            </a:r>
            <a:r>
              <a:rPr lang="cs-CZ" sz="2800" i="1" dirty="0">
                <a:latin typeface="Selawik" panose="020B0502040204020203" pitchFamily="34" charset="-18"/>
              </a:rPr>
              <a:t>a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i="1" dirty="0">
                <a:latin typeface="Selawik" panose="020B0502040204020203" pitchFamily="34" charset="-18"/>
              </a:rPr>
              <a:t>c1</a:t>
            </a:r>
            <a:r>
              <a:rPr lang="cs-CZ" sz="2800" dirty="0">
                <a:latin typeface="Selawik" panose="020B0502040204020203" pitchFamily="34" charset="-18"/>
              </a:rPr>
              <a:t> a </a:t>
            </a:r>
            <a:r>
              <a:rPr lang="cs-CZ" sz="2800" i="1" dirty="0">
                <a:latin typeface="Selawik" panose="020B0502040204020203" pitchFamily="34" charset="-18"/>
              </a:rPr>
              <a:t>c2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xanthofyly</a:t>
            </a:r>
            <a:r>
              <a:rPr lang="cs-CZ" sz="2800" dirty="0">
                <a:latin typeface="Selawik" panose="020B0502040204020203" pitchFamily="34" charset="-18"/>
              </a:rPr>
              <a:t> – </a:t>
            </a:r>
            <a:r>
              <a:rPr lang="cs-CZ" sz="2800" dirty="0" err="1">
                <a:latin typeface="Selawik" panose="020B0502040204020203" pitchFamily="34" charset="-18"/>
              </a:rPr>
              <a:t>fukoxanthin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diatoxanthin</a:t>
            </a:r>
            <a:r>
              <a:rPr lang="cs-CZ" sz="2800" dirty="0">
                <a:latin typeface="Selawik" panose="020B0502040204020203" pitchFamily="34" charset="-18"/>
              </a:rPr>
              <a:t> a </a:t>
            </a:r>
            <a:r>
              <a:rPr lang="cs-CZ" sz="2800" dirty="0" err="1">
                <a:latin typeface="Selawik" panose="020B0502040204020203" pitchFamily="34" charset="-18"/>
              </a:rPr>
              <a:t>diadinoxanthin</a:t>
            </a:r>
            <a:endParaRPr lang="cs-CZ" sz="2800" dirty="0">
              <a:latin typeface="Selawik" panose="020B0502040204020203" pitchFamily="34" charset="-18"/>
            </a:endParaRPr>
          </a:p>
          <a:p>
            <a:pPr lvl="1">
              <a:spcBef>
                <a:spcPts val="1200"/>
              </a:spcBef>
              <a:spcAft>
                <a:spcPts val="1000"/>
              </a:spcAft>
            </a:pPr>
            <a:r>
              <a:rPr lang="cs-CZ" sz="2800" dirty="0">
                <a:latin typeface="Selawik" panose="020B0502040204020203" pitchFamily="34" charset="-18"/>
              </a:rPr>
              <a:t>hnědý – poměr barviv v chloroplastu</a:t>
            </a:r>
          </a:p>
          <a:p>
            <a:pPr>
              <a:spcBef>
                <a:spcPts val="1200"/>
              </a:spcBef>
              <a:spcAft>
                <a:spcPts val="400"/>
              </a:spcAft>
            </a:pPr>
            <a:r>
              <a:rPr lang="cs-CZ" sz="3200" b="1" dirty="0" err="1">
                <a:latin typeface="Selawik" panose="020B0502040204020203" pitchFamily="34" charset="-18"/>
              </a:rPr>
              <a:t>frustula</a:t>
            </a:r>
            <a:r>
              <a:rPr lang="cs-CZ" sz="3200" dirty="0">
                <a:latin typeface="Selawik" panose="020B0502040204020203" pitchFamily="34" charset="-18"/>
              </a:rPr>
              <a:t> </a:t>
            </a:r>
          </a:p>
          <a:p>
            <a:pPr lvl="1">
              <a:spcBef>
                <a:spcPts val="1200"/>
              </a:spcBef>
              <a:spcAft>
                <a:spcPts val="400"/>
              </a:spcAft>
            </a:pPr>
            <a:r>
              <a:rPr lang="cs-CZ" sz="2800" dirty="0">
                <a:latin typeface="Selawik" panose="020B0502040204020203" pitchFamily="34" charset="-18"/>
              </a:rPr>
              <a:t>schránka tvořena </a:t>
            </a:r>
            <a:r>
              <a:rPr lang="cs-CZ" sz="2800" b="1" dirty="0">
                <a:latin typeface="Selawik" panose="020B0502040204020203" pitchFamily="34" charset="-18"/>
              </a:rPr>
              <a:t>SiO</a:t>
            </a:r>
            <a:r>
              <a:rPr lang="cs-CZ" sz="1700" b="1" dirty="0">
                <a:latin typeface="Selawik" panose="020B0502040204020203" pitchFamily="34" charset="-18"/>
              </a:rPr>
              <a:t>2 </a:t>
            </a:r>
          </a:p>
          <a:p>
            <a:pPr lvl="1">
              <a:spcBef>
                <a:spcPts val="1200"/>
              </a:spcBef>
              <a:spcAft>
                <a:spcPts val="400"/>
              </a:spcAft>
            </a:pPr>
            <a:r>
              <a:rPr lang="cs-CZ" sz="2800" dirty="0">
                <a:latin typeface="Selawik" panose="020B0502040204020203" pitchFamily="34" charset="-18"/>
              </a:rPr>
              <a:t>2 hlavní morfologické typy </a:t>
            </a:r>
            <a:r>
              <a:rPr lang="cs-CZ" sz="2800" b="1" dirty="0" err="1">
                <a:latin typeface="Selawik" panose="020B0502040204020203" pitchFamily="34" charset="-18"/>
              </a:rPr>
              <a:t>frustul</a:t>
            </a:r>
            <a:r>
              <a:rPr lang="cs-CZ" sz="2800" b="1" dirty="0">
                <a:latin typeface="Selawik" panose="020B0502040204020203" pitchFamily="34" charset="-18"/>
              </a:rPr>
              <a:t>:</a:t>
            </a:r>
          </a:p>
          <a:p>
            <a:pPr lvl="2">
              <a:spcBef>
                <a:spcPts val="1200"/>
              </a:spcBef>
              <a:spcAft>
                <a:spcPts val="400"/>
              </a:spcAft>
            </a:pPr>
            <a:r>
              <a:rPr lang="cs-CZ" sz="2800" b="1" dirty="0">
                <a:latin typeface="Selawik" panose="020B0502040204020203" pitchFamily="34" charset="-18"/>
              </a:rPr>
              <a:t>centrické rozsivky </a:t>
            </a:r>
            <a:r>
              <a:rPr lang="cs-CZ" sz="2800" dirty="0">
                <a:latin typeface="Selawik" panose="020B0502040204020203" pitchFamily="34" charset="-18"/>
              </a:rPr>
              <a:t>– </a:t>
            </a:r>
            <a:r>
              <a:rPr lang="cs-CZ" sz="2800" dirty="0" err="1">
                <a:latin typeface="Selawik" panose="020B0502040204020203" pitchFamily="34" charset="-18"/>
              </a:rPr>
              <a:t>frustula</a:t>
            </a:r>
            <a:r>
              <a:rPr lang="cs-CZ" sz="2800" dirty="0">
                <a:latin typeface="Selawik" panose="020B0502040204020203" pitchFamily="34" charset="-18"/>
              </a:rPr>
              <a:t> radiálně souměrná</a:t>
            </a:r>
          </a:p>
          <a:p>
            <a:pPr lvl="2">
              <a:spcBef>
                <a:spcPts val="1200"/>
              </a:spcBef>
              <a:spcAft>
                <a:spcPts val="600"/>
              </a:spcAft>
            </a:pPr>
            <a:r>
              <a:rPr lang="cs-CZ" sz="2800" b="1" dirty="0" err="1">
                <a:latin typeface="Selawik" panose="020B0502040204020203" pitchFamily="34" charset="-18"/>
              </a:rPr>
              <a:t>penátní</a:t>
            </a:r>
            <a:r>
              <a:rPr lang="cs-CZ" sz="2800" b="1" dirty="0">
                <a:latin typeface="Selawik" panose="020B0502040204020203" pitchFamily="34" charset="-18"/>
              </a:rPr>
              <a:t> rozsivky </a:t>
            </a:r>
            <a:r>
              <a:rPr lang="cs-CZ" sz="2800" dirty="0">
                <a:latin typeface="Selawik" panose="020B0502040204020203" pitchFamily="34" charset="-18"/>
              </a:rPr>
              <a:t>– </a:t>
            </a:r>
            <a:r>
              <a:rPr lang="cs-CZ" sz="2800" dirty="0" err="1">
                <a:latin typeface="Selawik" panose="020B0502040204020203" pitchFamily="34" charset="-18"/>
              </a:rPr>
              <a:t>frustula</a:t>
            </a:r>
            <a:r>
              <a:rPr lang="cs-CZ" sz="2800" dirty="0">
                <a:latin typeface="Selawik" panose="020B0502040204020203" pitchFamily="34" charset="-18"/>
              </a:rPr>
              <a:t> dvoustranně souměrná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DE4E8-ED72-48C7-873C-4DD2B45B9D48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Sinicearasy.cz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EC19D8D9-5305-4DFD-A918-E9E691ACBB7F}"/>
              </a:ext>
            </a:extLst>
          </p:cNvPr>
          <p:cNvSpPr txBox="1"/>
          <p:nvPr/>
        </p:nvSpPr>
        <p:spPr>
          <a:xfrm>
            <a:off x="6810703" y="4821811"/>
            <a:ext cx="21858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penátní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  <p:pic>
        <p:nvPicPr>
          <p:cNvPr id="6" name="Obrázek 5" descr="Obsah obrázku zavřít&#10;&#10;Popis byl vytvořen automaticky">
            <a:extLst>
              <a:ext uri="{FF2B5EF4-FFF2-40B4-BE49-F238E27FC236}">
                <a16:creationId xmlns:a16="http://schemas.microsoft.com/office/drawing/2014/main" id="{A9FC05E2-3576-483A-8164-3D85FE994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983" y="1415256"/>
            <a:ext cx="4524866" cy="339365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8CAD3547-D7F6-429A-A78A-AD9A3A34E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5526" y="4016051"/>
            <a:ext cx="3017782" cy="2645893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10142073-96E8-4B30-BDF6-3B6E8D8B49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1330" y="6202562"/>
            <a:ext cx="2249619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2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8" y="471538"/>
            <a:ext cx="7814143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3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Bacillariophyceae</a:t>
            </a:r>
            <a:r>
              <a:rPr lang="cs-CZ" sz="3300" b="1" dirty="0">
                <a:latin typeface="Meiryo" panose="020B0604030504040204" pitchFamily="34" charset="-128"/>
                <a:ea typeface="Meiryo" panose="020B0604030504040204" pitchFamily="34" charset="-128"/>
              </a:rPr>
              <a:t> – rozmnožování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1786990"/>
            <a:ext cx="6322011" cy="4779593"/>
          </a:xfrm>
        </p:spPr>
        <p:txBody>
          <a:bodyPr>
            <a:normAutofit lnSpcReduction="1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častěji nepohlavní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b="1" dirty="0">
                <a:latin typeface="Selawik" panose="020B0502040204020203" pitchFamily="34" charset="-18"/>
              </a:rPr>
              <a:t>podélné dělení → </a:t>
            </a:r>
            <a:r>
              <a:rPr lang="cs-CZ" sz="2800" dirty="0">
                <a:latin typeface="Selawik" panose="020B0502040204020203" pitchFamily="34" charset="-18"/>
              </a:rPr>
              <a:t>vznik velikostně menších dceřiných buněk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pohlavní rozmnožování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obnovení optimální velikosti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centrické rozsivky – </a:t>
            </a:r>
            <a:r>
              <a:rPr lang="cs-CZ" sz="2800" b="1" dirty="0">
                <a:latin typeface="Selawik" panose="020B0502040204020203" pitchFamily="34" charset="-18"/>
              </a:rPr>
              <a:t>oogamie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 err="1">
                <a:latin typeface="Selawik" panose="020B0502040204020203" pitchFamily="34" charset="-18"/>
              </a:rPr>
              <a:t>penátní</a:t>
            </a:r>
            <a:r>
              <a:rPr lang="cs-CZ" sz="2800" dirty="0">
                <a:latin typeface="Selawik" panose="020B0502040204020203" pitchFamily="34" charset="-18"/>
              </a:rPr>
              <a:t> rozsivky – </a:t>
            </a:r>
            <a:r>
              <a:rPr lang="cs-CZ" sz="2800" b="1" dirty="0">
                <a:latin typeface="Selawik" panose="020B0502040204020203" pitchFamily="34" charset="-18"/>
              </a:rPr>
              <a:t>izogamie</a:t>
            </a:r>
            <a:r>
              <a:rPr lang="cs-CZ" sz="2800" dirty="0">
                <a:latin typeface="Selawik" panose="020B0502040204020203" pitchFamily="34" charset="-18"/>
              </a:rPr>
              <a:t> nebo </a:t>
            </a:r>
            <a:r>
              <a:rPr lang="cs-CZ" sz="2800" b="1" dirty="0">
                <a:latin typeface="Selawik" panose="020B0502040204020203" pitchFamily="34" charset="-18"/>
              </a:rPr>
              <a:t>anizogamie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4ED6AC01-736B-4424-B7F7-368829F6AB09}"/>
              </a:ext>
            </a:extLst>
          </p:cNvPr>
          <p:cNvSpPr txBox="1"/>
          <p:nvPr/>
        </p:nvSpPr>
        <p:spPr>
          <a:xfrm rot="16200000">
            <a:off x="8892449" y="2836988"/>
            <a:ext cx="61368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/>
              <a:t>https://www.diatoms.de/images/einfuehrung_biologie/mitosis_en.png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C39BE3CA-346D-450C-B0B0-E009AE8FF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287" y="2281573"/>
            <a:ext cx="4865339" cy="299405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Rukopis 3">
                <a:extLst>
                  <a:ext uri="{FF2B5EF4-FFF2-40B4-BE49-F238E27FC236}">
                    <a16:creationId xmlns:a16="http://schemas.microsoft.com/office/drawing/2014/main" id="{FE5FBE6B-3BFB-44A9-BB3A-079594B3AD07}"/>
                  </a:ext>
                </a:extLst>
              </p14:cNvPr>
              <p14:cNvContentPartPr/>
              <p14:nvPr/>
            </p14:nvContentPartPr>
            <p14:xfrm>
              <a:off x="9982752" y="2979798"/>
              <a:ext cx="583920" cy="93240"/>
            </p14:xfrm>
          </p:contentPart>
        </mc:Choice>
        <mc:Fallback xmlns="">
          <p:pic>
            <p:nvPicPr>
              <p:cNvPr id="4" name="Rukopis 3">
                <a:extLst>
                  <a:ext uri="{FF2B5EF4-FFF2-40B4-BE49-F238E27FC236}">
                    <a16:creationId xmlns:a16="http://schemas.microsoft.com/office/drawing/2014/main" id="{FE5FBE6B-3BFB-44A9-BB3A-079594B3AD0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28752" y="2872158"/>
                <a:ext cx="691560" cy="30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Rukopis 5">
                <a:extLst>
                  <a:ext uri="{FF2B5EF4-FFF2-40B4-BE49-F238E27FC236}">
                    <a16:creationId xmlns:a16="http://schemas.microsoft.com/office/drawing/2014/main" id="{E6668850-F2DB-4018-A622-04BAE3F6E149}"/>
                  </a:ext>
                </a:extLst>
              </p14:cNvPr>
              <p14:cNvContentPartPr/>
              <p14:nvPr/>
            </p14:nvContentPartPr>
            <p14:xfrm>
              <a:off x="8247912" y="576078"/>
              <a:ext cx="536760" cy="714960"/>
            </p14:xfrm>
          </p:contentPart>
        </mc:Choice>
        <mc:Fallback xmlns="">
          <p:pic>
            <p:nvPicPr>
              <p:cNvPr id="6" name="Rukopis 5">
                <a:extLst>
                  <a:ext uri="{FF2B5EF4-FFF2-40B4-BE49-F238E27FC236}">
                    <a16:creationId xmlns:a16="http://schemas.microsoft.com/office/drawing/2014/main" id="{E6668850-F2DB-4018-A622-04BAE3F6E14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75912" y="432438"/>
                <a:ext cx="680400" cy="100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Rukopis 6">
                <a:extLst>
                  <a:ext uri="{FF2B5EF4-FFF2-40B4-BE49-F238E27FC236}">
                    <a16:creationId xmlns:a16="http://schemas.microsoft.com/office/drawing/2014/main" id="{423601AF-88CC-496D-86A6-31B53D961440}"/>
                  </a:ext>
                </a:extLst>
              </p14:cNvPr>
              <p14:cNvContentPartPr/>
              <p14:nvPr/>
            </p14:nvContentPartPr>
            <p14:xfrm>
              <a:off x="10044672" y="2884398"/>
              <a:ext cx="3960" cy="360"/>
            </p14:xfrm>
          </p:contentPart>
        </mc:Choice>
        <mc:Fallback xmlns="">
          <p:pic>
            <p:nvPicPr>
              <p:cNvPr id="7" name="Rukopis 6">
                <a:extLst>
                  <a:ext uri="{FF2B5EF4-FFF2-40B4-BE49-F238E27FC236}">
                    <a16:creationId xmlns:a16="http://schemas.microsoft.com/office/drawing/2014/main" id="{423601AF-88CC-496D-86A6-31B53D96144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973032" y="2740758"/>
                <a:ext cx="14760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Rukopis 8">
                <a:extLst>
                  <a:ext uri="{FF2B5EF4-FFF2-40B4-BE49-F238E27FC236}">
                    <a16:creationId xmlns:a16="http://schemas.microsoft.com/office/drawing/2014/main" id="{89EFD1C2-A43F-4F94-8E6A-2621B61E5053}"/>
                  </a:ext>
                </a:extLst>
              </p14:cNvPr>
              <p14:cNvContentPartPr/>
              <p14:nvPr/>
            </p14:nvContentPartPr>
            <p14:xfrm>
              <a:off x="3900912" y="2610798"/>
              <a:ext cx="6577560" cy="1232640"/>
            </p14:xfrm>
          </p:contentPart>
        </mc:Choice>
        <mc:Fallback xmlns="">
          <p:pic>
            <p:nvPicPr>
              <p:cNvPr id="9" name="Rukopis 8">
                <a:extLst>
                  <a:ext uri="{FF2B5EF4-FFF2-40B4-BE49-F238E27FC236}">
                    <a16:creationId xmlns:a16="http://schemas.microsoft.com/office/drawing/2014/main" id="{89EFD1C2-A43F-4F94-8E6A-2621B61E505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829272" y="2467158"/>
                <a:ext cx="6721200" cy="152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Rukopis 9">
                <a:extLst>
                  <a:ext uri="{FF2B5EF4-FFF2-40B4-BE49-F238E27FC236}">
                    <a16:creationId xmlns:a16="http://schemas.microsoft.com/office/drawing/2014/main" id="{87251643-8C24-42B1-97FA-7B44CCE88A43}"/>
                  </a:ext>
                </a:extLst>
              </p14:cNvPr>
              <p14:cNvContentPartPr/>
              <p14:nvPr/>
            </p14:nvContentPartPr>
            <p14:xfrm>
              <a:off x="1583592" y="1781358"/>
              <a:ext cx="360" cy="360"/>
            </p14:xfrm>
          </p:contentPart>
        </mc:Choice>
        <mc:Fallback xmlns="">
          <p:pic>
            <p:nvPicPr>
              <p:cNvPr id="10" name="Rukopis 9">
                <a:extLst>
                  <a:ext uri="{FF2B5EF4-FFF2-40B4-BE49-F238E27FC236}">
                    <a16:creationId xmlns:a16="http://schemas.microsoft.com/office/drawing/2014/main" id="{87251643-8C24-42B1-97FA-7B44CCE88A4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493592" y="1601358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2" name="Rukopis 11">
                <a:extLst>
                  <a:ext uri="{FF2B5EF4-FFF2-40B4-BE49-F238E27FC236}">
                    <a16:creationId xmlns:a16="http://schemas.microsoft.com/office/drawing/2014/main" id="{4E180FB9-E52B-4F4A-8DAE-0D7EC4984214}"/>
                  </a:ext>
                </a:extLst>
              </p14:cNvPr>
              <p14:cNvContentPartPr/>
              <p14:nvPr/>
            </p14:nvContentPartPr>
            <p14:xfrm>
              <a:off x="2318712" y="2262318"/>
              <a:ext cx="360" cy="360"/>
            </p14:xfrm>
          </p:contentPart>
        </mc:Choice>
        <mc:Fallback xmlns="">
          <p:pic>
            <p:nvPicPr>
              <p:cNvPr id="12" name="Rukopis 11">
                <a:extLst>
                  <a:ext uri="{FF2B5EF4-FFF2-40B4-BE49-F238E27FC236}">
                    <a16:creationId xmlns:a16="http://schemas.microsoft.com/office/drawing/2014/main" id="{4E180FB9-E52B-4F4A-8DAE-0D7EC4984214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229072" y="2082318"/>
                <a:ext cx="180000" cy="36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3" name="Rukopis 12">
                <a:extLst>
                  <a:ext uri="{FF2B5EF4-FFF2-40B4-BE49-F238E27FC236}">
                    <a16:creationId xmlns:a16="http://schemas.microsoft.com/office/drawing/2014/main" id="{63DC3F22-D9DD-44DF-A83A-483270636965}"/>
                  </a:ext>
                </a:extLst>
              </p14:cNvPr>
              <p14:cNvContentPartPr/>
              <p14:nvPr/>
            </p14:nvContentPartPr>
            <p14:xfrm>
              <a:off x="2640912" y="1453398"/>
              <a:ext cx="1397160" cy="996120"/>
            </p14:xfrm>
          </p:contentPart>
        </mc:Choice>
        <mc:Fallback xmlns="">
          <p:pic>
            <p:nvPicPr>
              <p:cNvPr id="13" name="Rukopis 12">
                <a:extLst>
                  <a:ext uri="{FF2B5EF4-FFF2-40B4-BE49-F238E27FC236}">
                    <a16:creationId xmlns:a16="http://schemas.microsoft.com/office/drawing/2014/main" id="{63DC3F22-D9DD-44DF-A83A-483270636965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551272" y="1273398"/>
                <a:ext cx="1576800" cy="135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5" name="Rukopis 14">
                <a:extLst>
                  <a:ext uri="{FF2B5EF4-FFF2-40B4-BE49-F238E27FC236}">
                    <a16:creationId xmlns:a16="http://schemas.microsoft.com/office/drawing/2014/main" id="{72976038-DC19-4C24-8C6B-7338F99D0092}"/>
                  </a:ext>
                </a:extLst>
              </p14:cNvPr>
              <p14:cNvContentPartPr/>
              <p14:nvPr/>
            </p14:nvContentPartPr>
            <p14:xfrm>
              <a:off x="9587112" y="2939478"/>
              <a:ext cx="1121760" cy="406800"/>
            </p14:xfrm>
          </p:contentPart>
        </mc:Choice>
        <mc:Fallback xmlns="">
          <p:pic>
            <p:nvPicPr>
              <p:cNvPr id="15" name="Rukopis 14">
                <a:extLst>
                  <a:ext uri="{FF2B5EF4-FFF2-40B4-BE49-F238E27FC236}">
                    <a16:creationId xmlns:a16="http://schemas.microsoft.com/office/drawing/2014/main" id="{72976038-DC19-4C24-8C6B-7338F99D0092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9578472" y="2930478"/>
                <a:ext cx="1139400" cy="42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6" name="Rukopis 15">
                <a:extLst>
                  <a:ext uri="{FF2B5EF4-FFF2-40B4-BE49-F238E27FC236}">
                    <a16:creationId xmlns:a16="http://schemas.microsoft.com/office/drawing/2014/main" id="{CCBBD5FB-B51A-42DE-A305-A4926B9DD670}"/>
                  </a:ext>
                </a:extLst>
              </p14:cNvPr>
              <p14:cNvContentPartPr/>
              <p14:nvPr/>
            </p14:nvContentPartPr>
            <p14:xfrm>
              <a:off x="9412512" y="2591358"/>
              <a:ext cx="1275120" cy="761760"/>
            </p14:xfrm>
          </p:contentPart>
        </mc:Choice>
        <mc:Fallback xmlns="">
          <p:pic>
            <p:nvPicPr>
              <p:cNvPr id="16" name="Rukopis 15">
                <a:extLst>
                  <a:ext uri="{FF2B5EF4-FFF2-40B4-BE49-F238E27FC236}">
                    <a16:creationId xmlns:a16="http://schemas.microsoft.com/office/drawing/2014/main" id="{CCBBD5FB-B51A-42DE-A305-A4926B9DD670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9349512" y="2528358"/>
                <a:ext cx="1400760" cy="88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7" name="Rukopis 16">
                <a:extLst>
                  <a:ext uri="{FF2B5EF4-FFF2-40B4-BE49-F238E27FC236}">
                    <a16:creationId xmlns:a16="http://schemas.microsoft.com/office/drawing/2014/main" id="{305DF173-D8B7-43C3-9031-6BD4AECBAB61}"/>
                  </a:ext>
                </a:extLst>
              </p14:cNvPr>
              <p14:cNvContentPartPr/>
              <p14:nvPr/>
            </p14:nvContentPartPr>
            <p14:xfrm>
              <a:off x="6949752" y="4828398"/>
              <a:ext cx="4470480" cy="453600"/>
            </p14:xfrm>
          </p:contentPart>
        </mc:Choice>
        <mc:Fallback xmlns="">
          <p:pic>
            <p:nvPicPr>
              <p:cNvPr id="17" name="Rukopis 16">
                <a:extLst>
                  <a:ext uri="{FF2B5EF4-FFF2-40B4-BE49-F238E27FC236}">
                    <a16:creationId xmlns:a16="http://schemas.microsoft.com/office/drawing/2014/main" id="{305DF173-D8B7-43C3-9031-6BD4AECBAB61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887112" y="4765758"/>
                <a:ext cx="4596120" cy="579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8905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FF8A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8" y="471538"/>
            <a:ext cx="8321885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8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Xanthophyceae</a:t>
            </a:r>
            <a:r>
              <a:rPr lang="cs-CZ" sz="3800" b="1" dirty="0">
                <a:latin typeface="Meiryo" panose="020B0604030504040204" pitchFamily="34" charset="-128"/>
                <a:ea typeface="Meiryo" panose="020B0604030504040204" pitchFamily="34" charset="-128"/>
              </a:rPr>
              <a:t> – </a:t>
            </a:r>
            <a:r>
              <a:rPr lang="cs-CZ" sz="38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různobrvky</a:t>
            </a:r>
            <a:endParaRPr lang="cs-CZ" sz="3800" b="1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2124889"/>
            <a:ext cx="6322011" cy="4345442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1200"/>
              </a:spcBef>
            </a:pPr>
            <a:r>
              <a:rPr lang="cs-CZ" sz="3200" dirty="0">
                <a:latin typeface="Selawik" panose="020B0502040204020203" pitchFamily="34" charset="-18"/>
              </a:rPr>
              <a:t>půdní nebo sladkovodní druhy</a:t>
            </a:r>
          </a:p>
          <a:p>
            <a:pPr>
              <a:spcBef>
                <a:spcPts val="1200"/>
              </a:spcBef>
            </a:pPr>
            <a:r>
              <a:rPr lang="cs-CZ" sz="3200" dirty="0">
                <a:latin typeface="Selawik" panose="020B0502040204020203" pitchFamily="34" charset="-18"/>
              </a:rPr>
              <a:t>i mořští zástupci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b="1" dirty="0">
                <a:latin typeface="Selawik" panose="020B0502040204020203" pitchFamily="34" charset="-18"/>
              </a:rPr>
              <a:t>nepohlavní </a:t>
            </a:r>
            <a:r>
              <a:rPr lang="cs-CZ" sz="3200" dirty="0">
                <a:latin typeface="Selawik" panose="020B0502040204020203" pitchFamily="34" charset="-18"/>
              </a:rPr>
              <a:t>rozmnožování</a:t>
            </a:r>
          </a:p>
          <a:p>
            <a:pPr lvl="1">
              <a:spcBef>
                <a:spcPts val="1200"/>
              </a:spcBef>
            </a:pPr>
            <a:r>
              <a:rPr lang="cs-CZ" dirty="0">
                <a:latin typeface="Selawik" panose="020B0502040204020203" pitchFamily="34" charset="-18"/>
              </a:rPr>
              <a:t>pomocí </a:t>
            </a:r>
            <a:r>
              <a:rPr lang="cs-CZ" dirty="0" err="1">
                <a:latin typeface="Selawik" panose="020B0502040204020203" pitchFamily="34" charset="-18"/>
              </a:rPr>
              <a:t>aplanospor</a:t>
            </a:r>
            <a:r>
              <a:rPr lang="cs-CZ" dirty="0">
                <a:latin typeface="Selawik" panose="020B0502040204020203" pitchFamily="34" charset="-18"/>
              </a:rPr>
              <a:t> (nepohyblivé)</a:t>
            </a:r>
          </a:p>
          <a:p>
            <a:pPr lvl="1">
              <a:spcBef>
                <a:spcPts val="1200"/>
              </a:spcBef>
            </a:pPr>
            <a:r>
              <a:rPr lang="cs-CZ" dirty="0">
                <a:latin typeface="Selawik" panose="020B0502040204020203" pitchFamily="34" charset="-18"/>
              </a:rPr>
              <a:t>pomocí zoospor (pohyblivé)</a:t>
            </a:r>
          </a:p>
          <a:p>
            <a:pPr lvl="1">
              <a:spcBef>
                <a:spcPts val="1200"/>
              </a:spcBef>
            </a:pPr>
            <a:r>
              <a:rPr lang="cs-CZ" dirty="0">
                <a:latin typeface="Selawik" panose="020B0502040204020203" pitchFamily="34" charset="-18"/>
              </a:rPr>
              <a:t>pomocí </a:t>
            </a:r>
            <a:r>
              <a:rPr lang="cs-CZ" dirty="0" err="1">
                <a:latin typeface="Selawik" panose="020B0502040204020203" pitchFamily="34" charset="-18"/>
              </a:rPr>
              <a:t>autospor</a:t>
            </a:r>
            <a:r>
              <a:rPr lang="cs-CZ" dirty="0">
                <a:latin typeface="Selawik" panose="020B0502040204020203" pitchFamily="34" charset="-18"/>
              </a:rPr>
              <a:t> (nepohlavní výtrus ve tvaru dospělé buňky)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dirty="0">
                <a:latin typeface="Selawik" panose="020B0502040204020203" pitchFamily="34" charset="-18"/>
              </a:rPr>
              <a:t>prosté dělení</a:t>
            </a:r>
          </a:p>
          <a:p>
            <a:pPr>
              <a:spcBef>
                <a:spcPts val="1200"/>
              </a:spcBef>
            </a:pPr>
            <a:r>
              <a:rPr lang="cs-CZ" sz="3200" b="1" dirty="0">
                <a:latin typeface="Selawik" panose="020B0502040204020203" pitchFamily="34" charset="-18"/>
              </a:rPr>
              <a:t>pohlavní </a:t>
            </a:r>
            <a:r>
              <a:rPr lang="cs-CZ" sz="3200" dirty="0">
                <a:latin typeface="Selawik" panose="020B0502040204020203" pitchFamily="34" charset="-18"/>
              </a:rPr>
              <a:t>rozmnožování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vypozorováno pouze u 1 rodu </a:t>
            </a:r>
            <a:r>
              <a:rPr lang="cs-CZ" sz="2800" i="1" dirty="0" err="1">
                <a:latin typeface="Selawik" panose="020B0502040204020203" pitchFamily="34" charset="-18"/>
              </a:rPr>
              <a:t>Vaucheria</a:t>
            </a:r>
            <a:endParaRPr lang="cs-CZ" sz="2800" i="1" dirty="0">
              <a:latin typeface="Selawik" panose="020B0502040204020203" pitchFamily="34" charset="-18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DE4E8-ED72-48C7-873C-4DD2B45B9D48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Foter.com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38E203C-CC5E-4084-A40F-B15AC4A13343}"/>
              </a:ext>
            </a:extLst>
          </p:cNvPr>
          <p:cNvSpPr txBox="1"/>
          <p:nvPr/>
        </p:nvSpPr>
        <p:spPr>
          <a:xfrm>
            <a:off x="6103204" y="5807585"/>
            <a:ext cx="21858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Tribonema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  <p:pic>
        <p:nvPicPr>
          <p:cNvPr id="8" name="Obrázek 7" descr="tribonema.jpg">
            <a:extLst>
              <a:ext uri="{FF2B5EF4-FFF2-40B4-BE49-F238E27FC236}">
                <a16:creationId xmlns:a16="http://schemas.microsoft.com/office/drawing/2014/main" id="{F1C24DF4-E1D3-486F-8F9F-F9B7EEA6A1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463" r="27762"/>
          <a:stretch/>
        </p:blipFill>
        <p:spPr>
          <a:xfrm>
            <a:off x="7582862" y="1593614"/>
            <a:ext cx="3388975" cy="461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7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842</Words>
  <Application>Microsoft Office PowerPoint</Application>
  <PresentationFormat>Širokoúhlá obrazovka</PresentationFormat>
  <Paragraphs>125</Paragraphs>
  <Slides>14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20" baseType="lpstr">
      <vt:lpstr>Meiryo</vt:lpstr>
      <vt:lpstr>Arial</vt:lpstr>
      <vt:lpstr>Calibri</vt:lpstr>
      <vt:lpstr>Calibri Light</vt:lpstr>
      <vt:lpstr>Selawik</vt:lpstr>
      <vt:lpstr>Motiv Office</vt:lpstr>
      <vt:lpstr>Ochrophyta</vt:lpstr>
      <vt:lpstr>Ochrophyta</vt:lpstr>
      <vt:lpstr>Chrysophyceae – zlativky</vt:lpstr>
      <vt:lpstr>Chrysophyceae – stavba buňky</vt:lpstr>
      <vt:lpstr>Chrysophyceae – rozmnožování</vt:lpstr>
      <vt:lpstr>Bacillariophyceae – rozsivky</vt:lpstr>
      <vt:lpstr>Bacillariophyceae – stavba buňky</vt:lpstr>
      <vt:lpstr>Bacillariophyceae – rozmnožování</vt:lpstr>
      <vt:lpstr>Xanthophyceae – různobrvky</vt:lpstr>
      <vt:lpstr>Xanthophyceae – stavba buňky </vt:lpstr>
      <vt:lpstr>Phaeophyceae – chaluhy</vt:lpstr>
      <vt:lpstr>Phaeophyceae – stavba buňky</vt:lpstr>
      <vt:lpstr>Phaeophyceae – využití</vt:lpstr>
      <vt:lpstr>Použitá literatura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Sinice - Cyanobacteria</dc:title>
  <dc:creator>Lejsková Denisa</dc:creator>
  <cp:lastModifiedBy>Lejsková Denisa</cp:lastModifiedBy>
  <cp:revision>19</cp:revision>
  <dcterms:created xsi:type="dcterms:W3CDTF">2022-02-18T21:27:34Z</dcterms:created>
  <dcterms:modified xsi:type="dcterms:W3CDTF">2022-03-30T06:43:35Z</dcterms:modified>
</cp:coreProperties>
</file>