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9" r:id="rId10"/>
    <p:sldId id="265" r:id="rId11"/>
    <p:sldId id="266" r:id="rId12"/>
    <p:sldId id="268" r:id="rId13"/>
    <p:sldId id="270" r:id="rId14"/>
    <p:sldId id="271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394765-A95D-CB81-6AC9-9AF3D995F2BA}" name="Kubín Jaroslav" initials="KJ" userId="S::kubinj05@jcu.cz::5e637f81-79b9-4051-a6f3-bd0f529d36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BBF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036" autoAdjust="0"/>
  </p:normalViewPr>
  <p:slideViewPr>
    <p:cSldViewPr snapToGrid="0">
      <p:cViewPr varScale="1">
        <p:scale>
          <a:sx n="81" d="100"/>
          <a:sy n="81" d="100"/>
        </p:scale>
        <p:origin x="75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145C60-12ED-4B8D-A87F-EA770B7EB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6A11E96-7CD7-4126-9249-1B488FF052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394CD-594F-4C47-9555-1131F82D0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F3D5E7-D40B-4F93-A21A-023C39059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B8E72A-C39F-45D7-A908-89E9FD98B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73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8246A6-6AEF-4F29-989E-41010EC5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A252F23-8079-46AF-AA6D-22243C86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7941E14-CCC9-4450-9A87-30C7148A4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0147B7-FD38-433E-A08D-4C709BA05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5168661-910A-4795-ADA0-E8B884EC3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63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C44F0BE-B313-45C5-AB9C-45BFD73AFF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439B860-5764-4C79-84F9-0A7F4C423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8130D1-4667-428B-873C-4CF18351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4BFB7C-BCDA-4344-9428-A0FB49A7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D95DFC7-CB82-4BFB-B903-64FF8F45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526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566C6F-9249-42C3-84B1-80FCA79C1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0B5145-86E3-424C-BBA5-5DD130FCD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C22BEC4-629E-42EA-99F8-F877CA251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52C67FC-2D06-4F94-9912-6740C4F3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77A6A2-7AAB-4120-84B2-18E05BDF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74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028DD-D18C-4A2F-9383-4604A9495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AB99D98-ABC8-4DED-8AD8-25652399B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F912A0D-5038-403F-B1F0-0B14459F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BA239D-1EFE-47BB-A61B-939B35D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E37E16-6EB1-4146-A8E3-3E53D135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03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67C70C-3073-477F-B894-0860705B6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0A602C-F393-448C-90F0-91D733E3EA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8C06F73-6CE4-456E-8A1E-2FEDE0CE1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E616156-C3BA-4715-9CDD-AEEF298CF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9CFBEF-39AD-46C0-ABB1-D9BECA9F6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0FED2A3-45B6-4754-9B53-74885782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080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8E5631-DC54-482D-96E0-293B5406A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D46D80-7E22-411A-BE6C-2EE6048CD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AE8B098-D6C6-4060-963F-D02D53D89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D35BC9-30B6-4FB0-8DAD-E5E383365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6C37C81-F15E-4DC3-BF91-80B449B81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C3D5561-75A8-42AF-851A-7F812038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E624EA9-4F35-43B0-91C5-09C0E473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35D4B56-3C62-4391-934F-6922A64D6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87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FD2797-2575-4586-A31F-A207E279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74BD560-8DB9-4DE9-AE65-E88DF8AD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73DAF7-5980-43A0-9855-DBF74D16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391AA12-1A39-4F70-80F3-9DCFC158F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0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29EB99C-92A0-4CD8-8BB0-687E8D57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7A7AA4E-FD40-42A4-B306-BF170A9D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94AF85-791D-4BD9-94FC-A32C2841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937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99DAF5-2883-4BA9-8E10-96B3827A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6A243C-8415-42D4-ACA8-B7CFE2068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6921AE-9431-4CAF-B8E7-A8064C4DF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014DB3F-DA06-4232-8915-781E2B1D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BC8A8FB-6527-45A1-B83E-D0739DF4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E1CA0F9-20B8-4467-ADD0-DDE9EB812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448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10166F-19CA-4374-9488-90446EEBF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E10D455-46A8-4244-BC6B-DE73C02B2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0916CE3-70CF-4647-93D2-2B98D34B8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73BB1A8-2E5D-495A-B039-B3647014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4774076-BF29-48BB-AB0C-3F5207CD7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C3851CE-1EE2-4DFC-9D41-98A2D1F49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8533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7BC4CB9-C963-4EE6-948F-4F3A23C9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9AF9FD2-2B3C-4699-A8B5-14941D6A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86FAA5-55FC-42E9-BD07-A655A33E0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6D1DF5-55B8-441C-99FB-C0620DD7A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E4A2F7A-1816-4522-A908-FE52BF91B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34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sinicearasy.cz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sinicearasy.cz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sinicearasy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stromatolity_Josef Mucha.jpg">
            <a:extLst>
              <a:ext uri="{FF2B5EF4-FFF2-40B4-BE49-F238E27FC236}">
                <a16:creationId xmlns:a16="http://schemas.microsoft.com/office/drawing/2014/main" id="{BD445F10-5652-45BF-AE42-CE5B4FAC8E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21" r="20076"/>
          <a:stretch/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1352E4E1-ED5E-4A31-9629-40AA1E6EB296}"/>
              </a:ext>
            </a:extLst>
          </p:cNvPr>
          <p:cNvSpPr/>
          <p:nvPr/>
        </p:nvSpPr>
        <p:spPr>
          <a:xfrm rot="5400000">
            <a:off x="8384685" y="2460134"/>
            <a:ext cx="5981699" cy="106143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D0CF75-3297-4D40-86BB-1021BE3D7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8649" y="2235200"/>
            <a:ext cx="5820697" cy="238760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Sinice</a:t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-</a:t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Cyanobacteria</a:t>
            </a:r>
            <a:endParaRPr lang="cs-CZ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0F7DF7A-3333-4815-882C-1F8EF764BB57}"/>
              </a:ext>
            </a:extLst>
          </p:cNvPr>
          <p:cNvSpPr txBox="1"/>
          <p:nvPr/>
        </p:nvSpPr>
        <p:spPr>
          <a:xfrm>
            <a:off x="0" y="6481122"/>
            <a:ext cx="1471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bg1"/>
                </a:solidFill>
                <a:latin typeface="Selawik" panose="020B0502040204020203" pitchFamily="34" charset="-18"/>
              </a:rPr>
              <a:t>Eurodenik.cz</a:t>
            </a:r>
          </a:p>
        </p:txBody>
      </p:sp>
    </p:spTree>
    <p:extLst>
      <p:ext uri="{BB962C8B-B14F-4D97-AF65-F5344CB8AC3E}">
        <p14:creationId xmlns:p14="http://schemas.microsoft.com/office/powerpoint/2010/main" val="256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Zástupci – kokální</a:t>
            </a: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74323B1F-79E4-429B-974F-7A148C487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1429" y="551198"/>
            <a:ext cx="2732446" cy="605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i="1" dirty="0" err="1">
                <a:latin typeface="Selawik" panose="020B0502040204020203" pitchFamily="34" charset="-18"/>
              </a:rPr>
              <a:t>Nostoc</a:t>
            </a:r>
            <a:endParaRPr lang="cs-CZ" sz="3600" i="1" dirty="0">
              <a:latin typeface="Selawik" panose="020B0502040204020203" pitchFamily="34" charset="-18"/>
            </a:endParaRPr>
          </a:p>
          <a:p>
            <a:pPr>
              <a:buNone/>
            </a:pPr>
            <a:endParaRPr lang="cs-CZ" sz="3600" dirty="0">
              <a:latin typeface="Selawik" panose="020B0502040204020203" pitchFamily="34" charset="-18"/>
            </a:endParaRPr>
          </a:p>
        </p:txBody>
      </p:sp>
      <p:pic>
        <p:nvPicPr>
          <p:cNvPr id="4" name="Obrázek 3" descr="Obsah obrázku mapa&#10;&#10;Popis byl vytvořen automaticky">
            <a:extLst>
              <a:ext uri="{FF2B5EF4-FFF2-40B4-BE49-F238E27FC236}">
                <a16:creationId xmlns:a16="http://schemas.microsoft.com/office/drawing/2014/main" id="{DBD3D79E-0127-4FAC-98E9-157B01695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57" y="2001177"/>
            <a:ext cx="6707574" cy="419223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AE40A562-2115-43E8-BF80-4C6D6941FD81}"/>
              </a:ext>
            </a:extLst>
          </p:cNvPr>
          <p:cNvSpPr txBox="1"/>
          <p:nvPr/>
        </p:nvSpPr>
        <p:spPr>
          <a:xfrm>
            <a:off x="7871791" y="2991678"/>
            <a:ext cx="3992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– </a:t>
            </a:r>
            <a:r>
              <a:rPr lang="cs-CZ" sz="2400" dirty="0" err="1"/>
              <a:t>heterocytozní</a:t>
            </a:r>
            <a:r>
              <a:rPr lang="cs-CZ" sz="2400" dirty="0"/>
              <a:t> rod</a:t>
            </a:r>
          </a:p>
          <a:p>
            <a:r>
              <a:rPr lang="cs-CZ" sz="2400" dirty="0"/>
              <a:t>– často v symbiotickém vztahu</a:t>
            </a:r>
          </a:p>
          <a:p>
            <a:r>
              <a:rPr lang="cs-CZ" sz="2400" dirty="0"/>
              <a:t>– častý </a:t>
            </a:r>
            <a:r>
              <a:rPr lang="cs-CZ" sz="2400" dirty="0" err="1"/>
              <a:t>cyanobiont</a:t>
            </a:r>
            <a:r>
              <a:rPr lang="cs-CZ" sz="2400" dirty="0"/>
              <a:t> v lišejnících</a:t>
            </a:r>
          </a:p>
          <a:p>
            <a:r>
              <a:rPr lang="cs-CZ" sz="2400" dirty="0"/>
              <a:t>– často půdní</a:t>
            </a:r>
          </a:p>
        </p:txBody>
      </p:sp>
    </p:spTree>
    <p:extLst>
      <p:ext uri="{BB962C8B-B14F-4D97-AF65-F5344CB8AC3E}">
        <p14:creationId xmlns:p14="http://schemas.microsoft.com/office/powerpoint/2010/main" val="353031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Zástupci – vláknité</a:t>
            </a: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74323B1F-79E4-429B-974F-7A148C487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2954" y="1985650"/>
            <a:ext cx="2732446" cy="605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i="1" dirty="0" err="1">
                <a:latin typeface="Selawik" panose="020B0502040204020203" pitchFamily="34" charset="-18"/>
              </a:rPr>
              <a:t>Anabaena</a:t>
            </a:r>
            <a:endParaRPr lang="cs-CZ" sz="3600" i="1" dirty="0">
              <a:latin typeface="Selawik" panose="020B0502040204020203" pitchFamily="34" charset="-18"/>
            </a:endParaRPr>
          </a:p>
          <a:p>
            <a:pPr>
              <a:buNone/>
            </a:pPr>
            <a:endParaRPr lang="cs-CZ" sz="3600" dirty="0">
              <a:latin typeface="Selawik" panose="020B0502040204020203" pitchFamily="34" charset="-18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A1040EE9-53A6-4A9C-B9A8-05C8527DBEE5}"/>
              </a:ext>
            </a:extLst>
          </p:cNvPr>
          <p:cNvSpPr txBox="1"/>
          <p:nvPr/>
        </p:nvSpPr>
        <p:spPr>
          <a:xfrm>
            <a:off x="3478220" y="6322229"/>
            <a:ext cx="12795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>
                <a:hlinkClick r:id="rId2"/>
              </a:rPr>
              <a:t>www.sinicearasy.cz</a:t>
            </a:r>
            <a:r>
              <a:rPr lang="cs-CZ" sz="1050" dirty="0"/>
              <a:t> </a:t>
            </a:r>
          </a:p>
        </p:txBody>
      </p:sp>
      <p:pic>
        <p:nvPicPr>
          <p:cNvPr id="11" name="Obrázek 10" descr="anabaenaechinosporacicov23200029.jpg">
            <a:extLst>
              <a:ext uri="{FF2B5EF4-FFF2-40B4-BE49-F238E27FC236}">
                <a16:creationId xmlns:a16="http://schemas.microsoft.com/office/drawing/2014/main" id="{2BDB7B57-CBCC-4D15-AE44-A64FB1204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785" y="1858184"/>
            <a:ext cx="6738181" cy="4464045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0F6498C1-098E-41D3-9FDE-B6F8E2ED4D39}"/>
              </a:ext>
            </a:extLst>
          </p:cNvPr>
          <p:cNvSpPr txBox="1"/>
          <p:nvPr/>
        </p:nvSpPr>
        <p:spPr>
          <a:xfrm>
            <a:off x="8702954" y="3128339"/>
            <a:ext cx="26168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– </a:t>
            </a:r>
            <a:r>
              <a:rPr lang="cs-CZ" sz="2400" dirty="0" err="1"/>
              <a:t>heterocytozní</a:t>
            </a:r>
            <a:r>
              <a:rPr lang="cs-CZ" sz="2400" dirty="0"/>
              <a:t> rod</a:t>
            </a:r>
          </a:p>
          <a:p>
            <a:r>
              <a:rPr lang="cs-CZ" sz="2400" dirty="0"/>
              <a:t>– častá alelopatie</a:t>
            </a:r>
          </a:p>
          <a:p>
            <a:r>
              <a:rPr lang="cs-CZ" sz="2400" dirty="0"/>
              <a:t>– planktonní</a:t>
            </a:r>
          </a:p>
        </p:txBody>
      </p:sp>
    </p:spTree>
    <p:extLst>
      <p:ext uri="{BB962C8B-B14F-4D97-AF65-F5344CB8AC3E}">
        <p14:creationId xmlns:p14="http://schemas.microsoft.com/office/powerpoint/2010/main" val="25656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Zástupci – vláknité</a:t>
            </a: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74323B1F-79E4-429B-974F-7A148C487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0406" y="1614660"/>
            <a:ext cx="2732446" cy="605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i="1" dirty="0" err="1">
                <a:latin typeface="Selawik" panose="020B0502040204020203" pitchFamily="34" charset="-18"/>
              </a:rPr>
              <a:t>Oscillatoria</a:t>
            </a:r>
            <a:endParaRPr lang="cs-CZ" sz="3600" i="1" dirty="0">
              <a:latin typeface="Selawik" panose="020B0502040204020203" pitchFamily="34" charset="-18"/>
            </a:endParaRPr>
          </a:p>
          <a:p>
            <a:pPr>
              <a:buNone/>
            </a:pPr>
            <a:endParaRPr lang="cs-CZ" sz="3600" dirty="0">
              <a:latin typeface="Selawik" panose="020B0502040204020203" pitchFamily="34" charset="-18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A1040EE9-53A6-4A9C-B9A8-05C8527DBEE5}"/>
              </a:ext>
            </a:extLst>
          </p:cNvPr>
          <p:cNvSpPr txBox="1"/>
          <p:nvPr/>
        </p:nvSpPr>
        <p:spPr>
          <a:xfrm>
            <a:off x="690611" y="6155989"/>
            <a:ext cx="12795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>
                <a:hlinkClick r:id="rId2"/>
              </a:rPr>
              <a:t>www.sinicearasy.cz</a:t>
            </a:r>
            <a:r>
              <a:rPr lang="cs-CZ" sz="1050" dirty="0"/>
              <a:t> </a:t>
            </a:r>
          </a:p>
        </p:txBody>
      </p:sp>
      <p:pic>
        <p:nvPicPr>
          <p:cNvPr id="15" name="Obrázek 14" descr="oscillatoria-limosa.jpg">
            <a:extLst>
              <a:ext uri="{FF2B5EF4-FFF2-40B4-BE49-F238E27FC236}">
                <a16:creationId xmlns:a16="http://schemas.microsoft.com/office/drawing/2014/main" id="{03656AD8-C6B2-44F2-A762-EC652A10B8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02"/>
          <a:stretch/>
        </p:blipFill>
        <p:spPr>
          <a:xfrm>
            <a:off x="690611" y="1859511"/>
            <a:ext cx="7375558" cy="4282536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8303A2E1-48D1-4292-85AC-0B396D01F4F5}"/>
              </a:ext>
            </a:extLst>
          </p:cNvPr>
          <p:cNvSpPr txBox="1"/>
          <p:nvPr/>
        </p:nvSpPr>
        <p:spPr>
          <a:xfrm>
            <a:off x="8408709" y="3026004"/>
            <a:ext cx="37832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– nemají </a:t>
            </a:r>
            <a:r>
              <a:rPr lang="cs-CZ" sz="2400" dirty="0" err="1"/>
              <a:t>heterocyty</a:t>
            </a:r>
            <a:endParaRPr lang="cs-CZ" sz="2400" dirty="0"/>
          </a:p>
          <a:p>
            <a:r>
              <a:rPr lang="cs-CZ" sz="2400" dirty="0"/>
              <a:t>– fixují dusík v noci → minimální přítomnost kyslíku</a:t>
            </a:r>
          </a:p>
          <a:p>
            <a:r>
              <a:rPr lang="cs-CZ" sz="2400" dirty="0"/>
              <a:t>– bentos</a:t>
            </a:r>
          </a:p>
        </p:txBody>
      </p:sp>
    </p:spTree>
    <p:extLst>
      <p:ext uri="{BB962C8B-B14F-4D97-AF65-F5344CB8AC3E}">
        <p14:creationId xmlns:p14="http://schemas.microsoft.com/office/powerpoint/2010/main" val="363933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Diskuze</a:t>
            </a:r>
          </a:p>
        </p:txBody>
      </p:sp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C9D4BEDE-567D-498E-9BF8-9E6E0BF04A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5EAE4"/>
              </a:clrFrom>
              <a:clrTo>
                <a:srgbClr val="F5EA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0" y="1946456"/>
            <a:ext cx="11344275" cy="4911543"/>
          </a:xfr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7F4E6E14-D6EE-4A7D-90EF-88B54930D60E}"/>
              </a:ext>
            </a:extLst>
          </p:cNvPr>
          <p:cNvSpPr txBox="1"/>
          <p:nvPr/>
        </p:nvSpPr>
        <p:spPr>
          <a:xfrm rot="16200000">
            <a:off x="11498562" y="6248279"/>
            <a:ext cx="901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/>
              <a:t>Jooinn.com</a:t>
            </a:r>
          </a:p>
        </p:txBody>
      </p:sp>
    </p:spTree>
    <p:extLst>
      <p:ext uri="{BB962C8B-B14F-4D97-AF65-F5344CB8AC3E}">
        <p14:creationId xmlns:p14="http://schemas.microsoft.com/office/powerpoint/2010/main" val="115578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Použitá literatura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D4337C-6CEE-4F72-82B9-A89A5A17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69" y="1963686"/>
            <a:ext cx="11577862" cy="4422776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GRUBE, M., SECKBACH, J., MUGGIA, L. 2017. </a:t>
            </a:r>
            <a:r>
              <a:rPr lang="cs-CZ" sz="2400" b="1" dirty="0" err="1">
                <a:latin typeface="Selawik" panose="020B0502040204020203" pitchFamily="34" charset="-18"/>
              </a:rPr>
              <a:t>Algal</a:t>
            </a:r>
            <a:r>
              <a:rPr lang="cs-CZ" sz="2400" b="1" dirty="0">
                <a:latin typeface="Selawik" panose="020B0502040204020203" pitchFamily="34" charset="-18"/>
              </a:rPr>
              <a:t> and </a:t>
            </a:r>
            <a:r>
              <a:rPr lang="cs-CZ" sz="2400" b="1" dirty="0" err="1">
                <a:latin typeface="Selawik" panose="020B0502040204020203" pitchFamily="34" charset="-18"/>
              </a:rPr>
              <a:t>Cyanobacteria</a:t>
            </a:r>
            <a:r>
              <a:rPr lang="cs-CZ" sz="2400" b="1" dirty="0">
                <a:latin typeface="Selawik" panose="020B0502040204020203" pitchFamily="34" charset="-18"/>
              </a:rPr>
              <a:t> </a:t>
            </a:r>
            <a:r>
              <a:rPr lang="cs-CZ" sz="2400" b="1" dirty="0" err="1">
                <a:latin typeface="Selawik" panose="020B0502040204020203" pitchFamily="34" charset="-18"/>
              </a:rPr>
              <a:t>Symbioses</a:t>
            </a:r>
            <a:r>
              <a:rPr lang="cs-CZ" sz="2400" dirty="0">
                <a:latin typeface="Selawik" panose="020B0502040204020203" pitchFamily="34" charset="-18"/>
              </a:rPr>
              <a:t>. London: </a:t>
            </a:r>
            <a:r>
              <a:rPr lang="cs-CZ" sz="2400" dirty="0" err="1">
                <a:latin typeface="Selawik" panose="020B0502040204020203" pitchFamily="34" charset="-18"/>
              </a:rPr>
              <a:t>World</a:t>
            </a:r>
            <a:r>
              <a:rPr lang="cs-CZ" sz="2400" dirty="0">
                <a:latin typeface="Selawik" panose="020B0502040204020203" pitchFamily="34" charset="-18"/>
              </a:rPr>
              <a:t> </a:t>
            </a:r>
            <a:r>
              <a:rPr lang="cs-CZ" sz="2400" dirty="0" err="1">
                <a:latin typeface="Selawik" panose="020B0502040204020203" pitchFamily="34" charset="-18"/>
              </a:rPr>
              <a:t>Scientific</a:t>
            </a:r>
            <a:r>
              <a:rPr lang="cs-CZ" sz="2400" dirty="0">
                <a:latin typeface="Selawik" panose="020B0502040204020203" pitchFamily="34" charset="-18"/>
              </a:rPr>
              <a:t> </a:t>
            </a:r>
            <a:r>
              <a:rPr lang="cs-CZ" sz="2400" dirty="0" err="1">
                <a:latin typeface="Selawik" panose="020B0502040204020203" pitchFamily="34" charset="-18"/>
              </a:rPr>
              <a:t>Publishing</a:t>
            </a:r>
            <a:r>
              <a:rPr lang="cs-CZ" sz="2400" dirty="0">
                <a:latin typeface="Selawik" panose="020B0502040204020203" pitchFamily="34" charset="-18"/>
              </a:rPr>
              <a:t> </a:t>
            </a:r>
            <a:r>
              <a:rPr lang="cs-CZ" sz="2400" dirty="0" err="1">
                <a:latin typeface="Selawik" panose="020B0502040204020203" pitchFamily="34" charset="-18"/>
              </a:rPr>
              <a:t>Europe</a:t>
            </a:r>
            <a:r>
              <a:rPr lang="cs-CZ" sz="2400" dirty="0">
                <a:latin typeface="Selawik" panose="020B0502040204020203" pitchFamily="34" charset="-18"/>
              </a:rPr>
              <a:t> Ltd. ISBN 978-1-78634-057-3.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JANKOVSKÝ L. 1997. </a:t>
            </a:r>
            <a:r>
              <a:rPr lang="cs-CZ" sz="2400" b="1" dirty="0">
                <a:latin typeface="Selawik" panose="020B0502040204020203" pitchFamily="34" charset="-18"/>
              </a:rPr>
              <a:t>Viry, </a:t>
            </a:r>
            <a:r>
              <a:rPr lang="cs-CZ" sz="2400" b="1" dirty="0" err="1">
                <a:latin typeface="Selawik" panose="020B0502040204020203" pitchFamily="34" charset="-18"/>
              </a:rPr>
              <a:t>prokaryota</a:t>
            </a:r>
            <a:r>
              <a:rPr lang="cs-CZ" sz="2400" b="1" dirty="0">
                <a:latin typeface="Selawik" panose="020B0502040204020203" pitchFamily="34" charset="-18"/>
              </a:rPr>
              <a:t>, řasy, houby a lišejníky</a:t>
            </a:r>
            <a:r>
              <a:rPr lang="cs-CZ" sz="2400" dirty="0">
                <a:latin typeface="Selawik" panose="020B0502040204020203" pitchFamily="34" charset="-18"/>
              </a:rPr>
              <a:t>. Katedra biologie, Pedagogická fakulta Masarykovy univerzity, Brno. 154 s.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KALINA, T. </a:t>
            </a:r>
            <a:r>
              <a:rPr lang="cs-CZ" sz="2400">
                <a:latin typeface="Selawik" panose="020B0502040204020203" pitchFamily="34" charset="-18"/>
              </a:rPr>
              <a:t>&amp; </a:t>
            </a:r>
            <a:r>
              <a:rPr lang="cs-CZ" sz="2400" dirty="0">
                <a:latin typeface="Selawik" panose="020B0502040204020203" pitchFamily="34" charset="-18"/>
              </a:rPr>
              <a:t>VÁŇA, J. 2005. </a:t>
            </a:r>
            <a:r>
              <a:rPr lang="cs-CZ" sz="2400" b="1" dirty="0">
                <a:latin typeface="Selawik" panose="020B0502040204020203" pitchFamily="34" charset="-18"/>
              </a:rPr>
              <a:t>Sinice, řasy, houby, mechorosty a podobné organismy v současné biologii</a:t>
            </a:r>
            <a:r>
              <a:rPr lang="cs-CZ" sz="2400" dirty="0">
                <a:latin typeface="Selawik" panose="020B0502040204020203" pitchFamily="34" charset="-18"/>
              </a:rPr>
              <a:t>. Vyd. 1. Praha: Karolinum. 606 s. 32 s. obr.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80-246-1036-1.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POSPÍŠÍL, P. 2004. </a:t>
            </a:r>
            <a:r>
              <a:rPr lang="cs-CZ" sz="2400" b="1" dirty="0">
                <a:latin typeface="Selawik" panose="020B0502040204020203" pitchFamily="34" charset="-18"/>
              </a:rPr>
              <a:t>Geologie, základy </a:t>
            </a:r>
            <a:r>
              <a:rPr lang="cs-CZ" sz="2400" b="1" dirty="0" err="1">
                <a:latin typeface="Selawik" panose="020B0502040204020203" pitchFamily="34" charset="-18"/>
              </a:rPr>
              <a:t>petrolologie</a:t>
            </a:r>
            <a:r>
              <a:rPr lang="cs-CZ" sz="2400" dirty="0">
                <a:latin typeface="Selawik" panose="020B0502040204020203" pitchFamily="34" charset="-18"/>
              </a:rPr>
              <a:t>. Studijní opora, VUT v Brně FAST.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ŠEJNOHOVÁ, L. a MARŠÁLEK, B. 2005. </a:t>
            </a:r>
            <a:r>
              <a:rPr lang="cs-CZ" sz="2400" b="1" dirty="0">
                <a:latin typeface="Selawik" panose="020B0502040204020203" pitchFamily="34" charset="-18"/>
              </a:rPr>
              <a:t>Pohled do mikroskopického světa sinic</a:t>
            </a:r>
            <a:r>
              <a:rPr lang="cs-CZ" sz="2400" dirty="0">
                <a:latin typeface="Selawik" panose="020B0502040204020203" pitchFamily="34" charset="-18"/>
              </a:rPr>
              <a:t>. Živa 3/2005, str. 105.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ŠTĚPÁNKOVÁ, B. 2013. </a:t>
            </a:r>
            <a:r>
              <a:rPr lang="cs-CZ" sz="2400" b="1" dirty="0">
                <a:latin typeface="Selawik" panose="020B0502040204020203" pitchFamily="34" charset="-18"/>
              </a:rPr>
              <a:t>Sinice a řasy významné v kosmetice a farmacii: možnosti jejich didaktického využití</a:t>
            </a:r>
            <a:r>
              <a:rPr lang="cs-CZ" sz="2400" dirty="0">
                <a:latin typeface="Selawik" panose="020B0502040204020203" pitchFamily="34" charset="-18"/>
              </a:rPr>
              <a:t>. Diplomová práce. Univerzita Palackého v Olomouci, Pedagogická fakulta, Katedra biologie, Olomouc.</a:t>
            </a:r>
          </a:p>
        </p:txBody>
      </p:sp>
    </p:spTree>
    <p:extLst>
      <p:ext uri="{BB962C8B-B14F-4D97-AF65-F5344CB8AC3E}">
        <p14:creationId xmlns:p14="http://schemas.microsoft.com/office/powerpoint/2010/main" val="185888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Sinice - </a:t>
            </a: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Cyanobacteria</a:t>
            </a:r>
            <a:endParaRPr lang="cs-CZ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1" y="2291023"/>
            <a:ext cx="6289511" cy="388593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prokaryotní (bakterie)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extrémně </a:t>
            </a:r>
            <a:r>
              <a:rPr lang="cs-CZ" sz="2700" b="1" dirty="0">
                <a:latin typeface="Selawik" panose="020B0502040204020203" pitchFamily="34" charset="-18"/>
              </a:rPr>
              <a:t>staré – jedny z nejstarších organismů na planetě</a:t>
            </a:r>
          </a:p>
          <a:p>
            <a:pPr marL="1438275" lvl="1" indent="-285750">
              <a:buFont typeface="Arial" panose="020B0604020202020204" pitchFamily="34" charset="0"/>
              <a:buChar char="•"/>
            </a:pPr>
            <a:r>
              <a:rPr lang="cs-CZ" b="1" dirty="0">
                <a:latin typeface="Selawik" panose="020B0502040204020203" pitchFamily="34" charset="-18"/>
              </a:rPr>
              <a:t>stromatolity</a:t>
            </a:r>
            <a:r>
              <a:rPr lang="cs-CZ" dirty="0">
                <a:latin typeface="Selawik" panose="020B0502040204020203" pitchFamily="34" charset="-18"/>
              </a:rPr>
              <a:t>: hřibovité útvary tvořené vrstvami sinic a uhličitanu vápenatého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 err="1">
                <a:latin typeface="Selawik" panose="020B0502040204020203" pitchFamily="34" charset="-18"/>
              </a:rPr>
              <a:t>fotosyntetizují</a:t>
            </a:r>
            <a:endParaRPr lang="cs-CZ" sz="2700" b="1" dirty="0">
              <a:latin typeface="Selawik" panose="020B050204020402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některé vylučují </a:t>
            </a:r>
            <a:r>
              <a:rPr lang="cs-CZ" sz="2700" b="1" dirty="0">
                <a:latin typeface="Selawik" panose="020B0502040204020203" pitchFamily="34" charset="-18"/>
              </a:rPr>
              <a:t>toxiny</a:t>
            </a:r>
          </a:p>
        </p:txBody>
      </p:sp>
      <p:pic>
        <p:nvPicPr>
          <p:cNvPr id="4" name="Zástupný symbol pro obsah 3" descr="stromatolity_Josef Mucha.jpg">
            <a:extLst>
              <a:ext uri="{FF2B5EF4-FFF2-40B4-BE49-F238E27FC236}">
                <a16:creationId xmlns:a16="http://schemas.microsoft.com/office/drawing/2014/main" id="{24E3059C-2A6E-4EEC-81BA-7BB4F254BC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47" t="215" r="13209" b="-215"/>
          <a:stretch/>
        </p:blipFill>
        <p:spPr>
          <a:xfrm>
            <a:off x="7233163" y="1762689"/>
            <a:ext cx="4509492" cy="4509524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79175072-E300-4E95-A607-470B86B03504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Eurodenik.cz</a:t>
            </a:r>
          </a:p>
        </p:txBody>
      </p:sp>
    </p:spTree>
    <p:extLst>
      <p:ext uri="{BB962C8B-B14F-4D97-AF65-F5344CB8AC3E}">
        <p14:creationId xmlns:p14="http://schemas.microsoft.com/office/powerpoint/2010/main" val="22286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Stavba buňky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322011" cy="434544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solidFill>
                  <a:srgbClr val="FF0000"/>
                </a:solidFill>
                <a:latin typeface="Selawik" panose="020B0502040204020203" pitchFamily="34" charset="-18"/>
              </a:rPr>
              <a:t>nemají jádro</a:t>
            </a:r>
            <a:r>
              <a:rPr lang="cs-CZ" sz="3200" dirty="0">
                <a:solidFill>
                  <a:srgbClr val="FF0000"/>
                </a:solidFill>
                <a:latin typeface="Selawik" panose="020B0502040204020203" pitchFamily="34" charset="-18"/>
              </a:rPr>
              <a:t>, mitochondrie, vakuoly, ER ani jiné organely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jen jednoduché buněčné </a:t>
            </a:r>
            <a:r>
              <a:rPr lang="cs-CZ" sz="2800" dirty="0" err="1">
                <a:latin typeface="Selawik" panose="020B0502040204020203" pitchFamily="34" charset="-18"/>
              </a:rPr>
              <a:t>kompartmenty</a:t>
            </a:r>
            <a:endParaRPr lang="cs-CZ" sz="2800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na povrchu </a:t>
            </a:r>
            <a:r>
              <a:rPr lang="cs-CZ" sz="3200" b="1" dirty="0">
                <a:latin typeface="Selawik" panose="020B0502040204020203" pitchFamily="34" charset="-18"/>
              </a:rPr>
              <a:t>plazmatická membrána</a:t>
            </a:r>
            <a:r>
              <a:rPr lang="cs-CZ" sz="3200" dirty="0">
                <a:latin typeface="Selawik" panose="020B0502040204020203" pitchFamily="34" charset="-18"/>
              </a:rPr>
              <a:t>, </a:t>
            </a:r>
            <a:r>
              <a:rPr lang="cs-CZ" sz="3200" b="1" dirty="0">
                <a:latin typeface="Selawik" panose="020B0502040204020203" pitchFamily="34" charset="-18"/>
              </a:rPr>
              <a:t>buněčná stěna</a:t>
            </a:r>
            <a:r>
              <a:rPr lang="cs-CZ" sz="3200" dirty="0">
                <a:latin typeface="Selawik" panose="020B0502040204020203" pitchFamily="34" charset="-18"/>
              </a:rPr>
              <a:t>, na ní často ještě </a:t>
            </a:r>
            <a:r>
              <a:rPr lang="cs-CZ" sz="3200" b="1" dirty="0">
                <a:latin typeface="Selawik" panose="020B0502040204020203" pitchFamily="34" charset="-18"/>
              </a:rPr>
              <a:t>sliz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zásobní látky </a:t>
            </a:r>
            <a:r>
              <a:rPr lang="cs-CZ" sz="3200" b="1" dirty="0">
                <a:latin typeface="Selawik" panose="020B0502040204020203" pitchFamily="34" charset="-18"/>
              </a:rPr>
              <a:t>tuk </a:t>
            </a:r>
            <a:r>
              <a:rPr lang="cs-CZ" sz="3200" dirty="0">
                <a:latin typeface="Selawik" panose="020B0502040204020203" pitchFamily="34" charset="-18"/>
              </a:rPr>
              <a:t>a </a:t>
            </a:r>
            <a:r>
              <a:rPr lang="cs-CZ" sz="3200" b="1" dirty="0">
                <a:latin typeface="Selawik" panose="020B0502040204020203" pitchFamily="34" charset="-18"/>
              </a:rPr>
              <a:t>škrob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nukleoid</a:t>
            </a:r>
            <a:r>
              <a:rPr lang="cs-CZ" sz="3200" dirty="0">
                <a:latin typeface="Selawik" panose="020B0502040204020203" pitchFamily="34" charset="-18"/>
              </a:rPr>
              <a:t>:</a:t>
            </a:r>
            <a:r>
              <a:rPr lang="cs-CZ" sz="3200" b="1" dirty="0">
                <a:latin typeface="Selawik" panose="020B0502040204020203" pitchFamily="34" charset="-18"/>
              </a:rPr>
              <a:t> </a:t>
            </a:r>
            <a:r>
              <a:rPr lang="cs-CZ" sz="3200" dirty="0">
                <a:latin typeface="Selawik" panose="020B0502040204020203" pitchFamily="34" charset="-18"/>
              </a:rPr>
              <a:t>kruhová DNA (dědičnost)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zásobní látky</a:t>
            </a:r>
            <a:r>
              <a:rPr lang="cs-CZ" sz="3200" dirty="0">
                <a:latin typeface="Selawik" panose="020B0502040204020203" pitchFamily="34" charset="-18"/>
              </a:rPr>
              <a:t>: </a:t>
            </a:r>
            <a:r>
              <a:rPr lang="cs-CZ" sz="3200" b="1" dirty="0">
                <a:latin typeface="Selawik" panose="020B0502040204020203" pitchFamily="34" charset="-18"/>
              </a:rPr>
              <a:t>škrob </a:t>
            </a:r>
            <a:r>
              <a:rPr lang="cs-CZ" sz="3200" dirty="0">
                <a:latin typeface="Selawik" panose="020B0502040204020203" pitchFamily="34" charset="-18"/>
              </a:rPr>
              <a:t>a </a:t>
            </a:r>
            <a:r>
              <a:rPr lang="cs-CZ" sz="3200" b="1" dirty="0">
                <a:latin typeface="Selawik" panose="020B0502040204020203" pitchFamily="34" charset="-18"/>
              </a:rPr>
              <a:t>tuk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2709D23-2D86-4C7F-8C7C-B94CC6769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993" y="1690738"/>
            <a:ext cx="452731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0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Tylakoidy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818" y="2146588"/>
            <a:ext cx="7399539" cy="45153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dirty="0" err="1">
                <a:latin typeface="Selawik" panose="020B0502040204020203" pitchFamily="34" charset="-18"/>
              </a:rPr>
              <a:t>kompartmenty</a:t>
            </a:r>
            <a:r>
              <a:rPr lang="cs-CZ" sz="2700" dirty="0">
                <a:latin typeface="Selawik" panose="020B0502040204020203" pitchFamily="34" charset="-18"/>
              </a:rPr>
              <a:t> s </a:t>
            </a:r>
            <a:r>
              <a:rPr lang="cs-CZ" sz="2700" b="1" dirty="0">
                <a:latin typeface="Selawik" panose="020B0502040204020203" pitchFamily="34" charset="-18"/>
              </a:rPr>
              <a:t>fotosyntetickým aparátem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dirty="0">
                <a:latin typeface="Selawik" panose="020B0502040204020203" pitchFamily="34" charset="-18"/>
              </a:rPr>
              <a:t>na povrchu </a:t>
            </a:r>
            <a:r>
              <a:rPr lang="cs-CZ" sz="2700" b="1" dirty="0" err="1">
                <a:latin typeface="Selawik" panose="020B0502040204020203" pitchFamily="34" charset="-18"/>
              </a:rPr>
              <a:t>fykobilizomy</a:t>
            </a:r>
            <a:r>
              <a:rPr lang="cs-CZ" sz="2700" dirty="0">
                <a:latin typeface="Selawik" panose="020B0502040204020203" pitchFamily="34" charset="-18"/>
              </a:rPr>
              <a:t>: světločivné antény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obsahují </a:t>
            </a:r>
            <a:r>
              <a:rPr lang="cs-CZ" b="1" dirty="0" err="1">
                <a:latin typeface="Selawik" panose="020B0502040204020203" pitchFamily="34" charset="-18"/>
              </a:rPr>
              <a:t>fykobiliny</a:t>
            </a:r>
            <a:r>
              <a:rPr lang="cs-CZ" b="1" dirty="0">
                <a:latin typeface="Selawik" panose="020B0502040204020203" pitchFamily="34" charset="-18"/>
              </a:rPr>
              <a:t> </a:t>
            </a:r>
            <a:r>
              <a:rPr lang="cs-CZ" dirty="0">
                <a:latin typeface="Selawik" panose="020B0502040204020203" pitchFamily="34" charset="-18"/>
              </a:rPr>
              <a:t>(specifická barviva: </a:t>
            </a:r>
            <a:r>
              <a:rPr lang="cs-CZ" dirty="0" err="1">
                <a:latin typeface="Selawik" panose="020B0502040204020203" pitchFamily="34" charset="-18"/>
              </a:rPr>
              <a:t>fykoerythrin</a:t>
            </a:r>
            <a:r>
              <a:rPr lang="cs-CZ" dirty="0">
                <a:latin typeface="Selawik" panose="020B0502040204020203" pitchFamily="34" charset="-18"/>
              </a:rPr>
              <a:t>, </a:t>
            </a:r>
            <a:r>
              <a:rPr lang="cs-CZ" dirty="0" err="1">
                <a:latin typeface="Selawik" panose="020B0502040204020203" pitchFamily="34" charset="-18"/>
              </a:rPr>
              <a:t>fykocyanin</a:t>
            </a:r>
            <a:r>
              <a:rPr lang="cs-CZ" dirty="0">
                <a:latin typeface="Selawik" panose="020B0502040204020203" pitchFamily="34" charset="-18"/>
              </a:rPr>
              <a:t> a </a:t>
            </a:r>
            <a:r>
              <a:rPr lang="cs-CZ" dirty="0" err="1">
                <a:latin typeface="Selawik" panose="020B0502040204020203" pitchFamily="34" charset="-18"/>
              </a:rPr>
              <a:t>allofykocyanin</a:t>
            </a:r>
            <a:r>
              <a:rPr lang="cs-CZ" dirty="0">
                <a:latin typeface="Selawik" panose="020B0502040204020203" pitchFamily="34" charset="-18"/>
              </a:rPr>
              <a:t>), ty rozšiřují spektrum využitelného světla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b="1" dirty="0">
                <a:latin typeface="Selawik" panose="020B0502040204020203" pitchFamily="34" charset="-18"/>
              </a:rPr>
              <a:t>	→ sinice mohou </a:t>
            </a:r>
            <a:r>
              <a:rPr lang="cs-CZ" b="1" dirty="0" err="1">
                <a:latin typeface="Selawik" panose="020B0502040204020203" pitchFamily="34" charset="-18"/>
              </a:rPr>
              <a:t>fotosyntetizovat</a:t>
            </a:r>
            <a:r>
              <a:rPr lang="cs-CZ" b="1" dirty="0">
                <a:latin typeface="Selawik" panose="020B0502040204020203" pitchFamily="34" charset="-18"/>
              </a:rPr>
              <a:t> i za 	nepříznivých podmínek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dirty="0">
                <a:latin typeface="Selawik" panose="020B0502040204020203" pitchFamily="34" charset="-18"/>
              </a:rPr>
              <a:t>uvnitř membrány </a:t>
            </a:r>
            <a:r>
              <a:rPr lang="cs-CZ" sz="2700" b="1" dirty="0">
                <a:latin typeface="Selawik" panose="020B0502040204020203" pitchFamily="34" charset="-18"/>
              </a:rPr>
              <a:t>pigmenty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chlorofyl a, </a:t>
            </a:r>
            <a:r>
              <a:rPr lang="el-GR" dirty="0">
                <a:latin typeface="Selawik" panose="020B0502040204020203" pitchFamily="34" charset="-18"/>
              </a:rPr>
              <a:t>α</a:t>
            </a:r>
            <a:r>
              <a:rPr lang="cs-CZ" dirty="0">
                <a:latin typeface="Selawik" panose="020B0502040204020203" pitchFamily="34" charset="-18"/>
              </a:rPr>
              <a:t> a</a:t>
            </a:r>
            <a:r>
              <a:rPr lang="el-GR" dirty="0">
                <a:latin typeface="Selawik" panose="020B0502040204020203" pitchFamily="34" charset="-18"/>
              </a:rPr>
              <a:t> β</a:t>
            </a:r>
            <a:r>
              <a:rPr lang="cs-CZ" dirty="0">
                <a:latin typeface="Selawik" panose="020B0502040204020203" pitchFamily="34" charset="-18"/>
              </a:rPr>
              <a:t>-karoten, xantofyly</a:t>
            </a:r>
          </a:p>
        </p:txBody>
      </p:sp>
      <p:pic>
        <p:nvPicPr>
          <p:cNvPr id="7" name="Zástupný symbol pro obsah 6" descr="Untitled 38.png">
            <a:extLst>
              <a:ext uri="{FF2B5EF4-FFF2-40B4-BE49-F238E27FC236}">
                <a16:creationId xmlns:a16="http://schemas.microsoft.com/office/drawing/2014/main" id="{473D985E-4934-4BA8-909A-5029EC157A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365" t="12375" r="16340" b="24880"/>
          <a:stretch/>
        </p:blipFill>
        <p:spPr>
          <a:xfrm>
            <a:off x="8123438" y="3639162"/>
            <a:ext cx="3844032" cy="240252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92D3495C-C5C3-4329-9F54-5F950813364A}"/>
              </a:ext>
            </a:extLst>
          </p:cNvPr>
          <p:cNvSpPr txBox="1"/>
          <p:nvPr/>
        </p:nvSpPr>
        <p:spPr>
          <a:xfrm>
            <a:off x="8460725" y="2849506"/>
            <a:ext cx="3169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>
                <a:latin typeface="Selawik" panose="020B0502040204020203" pitchFamily="34" charset="-18"/>
              </a:rPr>
              <a:t>Schema</a:t>
            </a:r>
            <a:r>
              <a:rPr lang="cs-CZ" b="1" dirty="0">
                <a:latin typeface="Selawik" panose="020B0502040204020203" pitchFamily="34" charset="-18"/>
              </a:rPr>
              <a:t> světločivné antény:</a:t>
            </a:r>
          </a:p>
        </p:txBody>
      </p:sp>
      <p:sp>
        <p:nvSpPr>
          <p:cNvPr id="8" name="TextovéPole 6"/>
          <p:cNvSpPr txBox="1"/>
          <p:nvPr/>
        </p:nvSpPr>
        <p:spPr>
          <a:xfrm rot="16200000">
            <a:off x="11282649" y="5737370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8670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600075" y="223787"/>
            <a:ext cx="117824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10907971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Stavba buňky – speciální struktury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945" y="2049531"/>
            <a:ext cx="7005837" cy="44482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 err="1">
                <a:latin typeface="Selawik" panose="020B0502040204020203" pitchFamily="34" charset="-18"/>
              </a:rPr>
              <a:t>aerotopy</a:t>
            </a:r>
            <a:r>
              <a:rPr lang="cs-CZ" sz="2700" dirty="0">
                <a:latin typeface="Selawik" panose="020B0502040204020203" pitchFamily="34" charset="-18"/>
              </a:rPr>
              <a:t>: váčky s plyny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nadnášení sinice a volný pohyb ve vodním sloupci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 err="1">
                <a:latin typeface="Selawik" panose="020B0502040204020203" pitchFamily="34" charset="-18"/>
              </a:rPr>
              <a:t>karboxyzomy</a:t>
            </a:r>
            <a:r>
              <a:rPr lang="cs-CZ" sz="2700" dirty="0">
                <a:latin typeface="Selawik" panose="020B0502040204020203" pitchFamily="34" charset="-18"/>
              </a:rPr>
              <a:t>: obsahují enzym </a:t>
            </a:r>
            <a:r>
              <a:rPr lang="cs-CZ" sz="2700" b="1" dirty="0" err="1">
                <a:latin typeface="Selawik" panose="020B0502040204020203" pitchFamily="34" charset="-18"/>
              </a:rPr>
              <a:t>RuBisCO</a:t>
            </a:r>
            <a:endParaRPr lang="cs-CZ" sz="2700" b="1" dirty="0">
              <a:latin typeface="Selawik" panose="020B0502040204020203" pitchFamily="34" charset="-18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fixace CO</a:t>
            </a:r>
            <a:r>
              <a:rPr lang="cs-CZ" baseline="-25000" dirty="0">
                <a:latin typeface="Selawik" panose="020B0502040204020203" pitchFamily="34" charset="-18"/>
              </a:rPr>
              <a:t>2</a:t>
            </a:r>
            <a:r>
              <a:rPr lang="cs-CZ" dirty="0">
                <a:latin typeface="Selawik" panose="020B0502040204020203" pitchFamily="34" charset="-18"/>
              </a:rPr>
              <a:t> v citrátovém cyklu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 err="1">
                <a:latin typeface="Selawik" panose="020B0502040204020203" pitchFamily="34" charset="-18"/>
              </a:rPr>
              <a:t>heterocyty</a:t>
            </a:r>
            <a:r>
              <a:rPr lang="cs-CZ" sz="2700" dirty="0">
                <a:latin typeface="Selawik" panose="020B0502040204020203" pitchFamily="34" charset="-18"/>
              </a:rPr>
              <a:t>: tlustostěnné buňky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fixace vzdušného dusíku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 err="1">
                <a:latin typeface="Selawik" panose="020B0502040204020203" pitchFamily="34" charset="-18"/>
              </a:rPr>
              <a:t>akinety</a:t>
            </a:r>
            <a:r>
              <a:rPr lang="cs-CZ" sz="2700" dirty="0">
                <a:latin typeface="Selawik" panose="020B0502040204020203" pitchFamily="34" charset="-18"/>
              </a:rPr>
              <a:t>: </a:t>
            </a:r>
            <a:r>
              <a:rPr lang="cs-CZ" sz="2700" dirty="0" err="1">
                <a:latin typeface="Selawik" panose="020B0502040204020203" pitchFamily="34" charset="-18"/>
              </a:rPr>
              <a:t>dormantní</a:t>
            </a:r>
            <a:r>
              <a:rPr lang="cs-CZ" sz="2700" dirty="0">
                <a:latin typeface="Selawik" panose="020B0502040204020203" pitchFamily="34" charset="-18"/>
              </a:rPr>
              <a:t> stádia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přežití nepříznivých podmínek</a:t>
            </a:r>
          </a:p>
        </p:txBody>
      </p:sp>
      <p:pic>
        <p:nvPicPr>
          <p:cNvPr id="9" name="Obrázek 8" descr="anabaenaechinosporacicov23200029.jpg">
            <a:extLst>
              <a:ext uri="{FF2B5EF4-FFF2-40B4-BE49-F238E27FC236}">
                <a16:creationId xmlns:a16="http://schemas.microsoft.com/office/drawing/2014/main" id="{03579FCB-3141-4A92-9EBB-A14DDF13C7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9" b="9747"/>
          <a:stretch/>
        </p:blipFill>
        <p:spPr>
          <a:xfrm rot="5400000" flipH="1">
            <a:off x="8310072" y="2987456"/>
            <a:ext cx="4721135" cy="2572378"/>
          </a:xfrm>
          <a:prstGeom prst="rect">
            <a:avLst/>
          </a:prstGeom>
        </p:spPr>
      </p:pic>
      <p:pic>
        <p:nvPicPr>
          <p:cNvPr id="8" name="Zástupný symbol pro obsah 5" descr="Untitled 36.png">
            <a:extLst>
              <a:ext uri="{FF2B5EF4-FFF2-40B4-BE49-F238E27FC236}">
                <a16:creationId xmlns:a16="http://schemas.microsoft.com/office/drawing/2014/main" id="{542E75EF-F227-4CE9-9E48-103CFCB6F1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24" t="7912" r="33333" b="6876"/>
          <a:stretch/>
        </p:blipFill>
        <p:spPr>
          <a:xfrm>
            <a:off x="7677197" y="1813762"/>
            <a:ext cx="2374274" cy="4919765"/>
          </a:xfrm>
          <a:prstGeom prst="rect">
            <a:avLst/>
          </a:prstGeom>
        </p:spPr>
      </p:pic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56153DE9-2C7B-4D25-A4DE-70B1AE7DEE0A}"/>
              </a:ext>
            </a:extLst>
          </p:cNvPr>
          <p:cNvCxnSpPr>
            <a:cxnSpLocks/>
          </p:cNvCxnSpPr>
          <p:nvPr/>
        </p:nvCxnSpPr>
        <p:spPr>
          <a:xfrm>
            <a:off x="9311640" y="2763520"/>
            <a:ext cx="1762872" cy="2336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8BF1F00A-10FA-4795-BA9B-D8266A5DA492}"/>
              </a:ext>
            </a:extLst>
          </p:cNvPr>
          <p:cNvCxnSpPr>
            <a:cxnSpLocks/>
          </p:cNvCxnSpPr>
          <p:nvPr/>
        </p:nvCxnSpPr>
        <p:spPr>
          <a:xfrm>
            <a:off x="9987280" y="3992880"/>
            <a:ext cx="5003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6"/>
          <p:cNvSpPr txBox="1"/>
          <p:nvPr/>
        </p:nvSpPr>
        <p:spPr>
          <a:xfrm rot="16200000">
            <a:off x="11282649" y="5948649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346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629" y="2223617"/>
            <a:ext cx="6371473" cy="341350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2400"/>
              </a:spcAft>
            </a:pPr>
            <a:r>
              <a:rPr lang="cs-CZ" sz="2700" b="1" dirty="0">
                <a:latin typeface="Selawik" panose="020B0502040204020203" pitchFamily="34" charset="-18"/>
              </a:rPr>
              <a:t>pouze nepohlavní </a:t>
            </a:r>
            <a:r>
              <a:rPr lang="cs-CZ" sz="2700" dirty="0">
                <a:latin typeface="Selawik" panose="020B0502040204020203" pitchFamily="34" charset="-18"/>
              </a:rPr>
              <a:t>(</a:t>
            </a:r>
            <a:r>
              <a:rPr lang="cs-CZ" sz="2700" dirty="0" err="1">
                <a:latin typeface="Selawik" panose="020B0502040204020203" pitchFamily="34" charset="-18"/>
              </a:rPr>
              <a:t>prokaryota</a:t>
            </a:r>
            <a:r>
              <a:rPr lang="cs-CZ" sz="2700" dirty="0">
                <a:latin typeface="Selawik" panose="020B0502040204020203" pitchFamily="34" charset="-18"/>
              </a:rPr>
              <a:t>!)</a:t>
            </a:r>
          </a:p>
          <a:p>
            <a:r>
              <a:rPr lang="cs-CZ" dirty="0">
                <a:latin typeface="Selawik" panose="020B0502040204020203" pitchFamily="34" charset="-18"/>
              </a:rPr>
              <a:t>kokální typy</a:t>
            </a:r>
          </a:p>
          <a:p>
            <a:pPr lvl="1"/>
            <a:r>
              <a:rPr lang="cs-CZ" dirty="0">
                <a:latin typeface="Selawik" panose="020B0502040204020203" pitchFamily="34" charset="-18"/>
              </a:rPr>
              <a:t>prostým dělením, zaškrcením buňky nebo fragmentací kolonie</a:t>
            </a:r>
          </a:p>
          <a:p>
            <a:r>
              <a:rPr lang="cs-CZ" dirty="0">
                <a:latin typeface="Selawik" panose="020B0502040204020203" pitchFamily="34" charset="-18"/>
              </a:rPr>
              <a:t>vláknité typy</a:t>
            </a:r>
          </a:p>
          <a:p>
            <a:pPr lvl="1"/>
            <a:r>
              <a:rPr lang="cs-CZ" dirty="0">
                <a:latin typeface="Selawik" panose="020B0502040204020203" pitchFamily="34" charset="-18"/>
              </a:rPr>
              <a:t>hormogonii (rozpad vláken na několik článků)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cs-CZ" dirty="0">
              <a:latin typeface="Selawik" panose="020B0502040204020203" pitchFamily="34" charset="-18"/>
            </a:endParaRPr>
          </a:p>
        </p:txBody>
      </p:sp>
      <p:pic>
        <p:nvPicPr>
          <p:cNvPr id="8" name="Zástupný symbol pro obsah 5" descr="Untitled 37.png">
            <a:extLst>
              <a:ext uri="{FF2B5EF4-FFF2-40B4-BE49-F238E27FC236}">
                <a16:creationId xmlns:a16="http://schemas.microsoft.com/office/drawing/2014/main" id="{052904F0-4210-4138-B366-AA4E2367ED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9896" t="20636" r="23854" b="20278"/>
          <a:stretch/>
        </p:blipFill>
        <p:spPr>
          <a:xfrm>
            <a:off x="8188381" y="3793223"/>
            <a:ext cx="3307542" cy="2605710"/>
          </a:xfrm>
          <a:prstGeom prst="rect">
            <a:avLst/>
          </a:prstGeom>
        </p:spPr>
      </p:pic>
      <p:pic>
        <p:nvPicPr>
          <p:cNvPr id="9" name="Zástupný symbol pro obsah 3" descr="Untitled 35.png">
            <a:extLst>
              <a:ext uri="{FF2B5EF4-FFF2-40B4-BE49-F238E27FC236}">
                <a16:creationId xmlns:a16="http://schemas.microsoft.com/office/drawing/2014/main" id="{5657C05B-AF0C-4D55-BE2D-E467BB64D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292" t="32084" r="31667" b="31250"/>
          <a:stretch/>
        </p:blipFill>
        <p:spPr>
          <a:xfrm>
            <a:off x="7950121" y="1785576"/>
            <a:ext cx="3756162" cy="2243499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1EB3D525-71D7-40F8-8CCD-8EEDF7312E07}"/>
              </a:ext>
            </a:extLst>
          </p:cNvPr>
          <p:cNvSpPr txBox="1"/>
          <p:nvPr/>
        </p:nvSpPr>
        <p:spPr>
          <a:xfrm>
            <a:off x="8226481" y="1990118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latin typeface="Selawik" panose="020B0502040204020203" pitchFamily="34" charset="-18"/>
              </a:rPr>
              <a:t>Prosté dělení</a:t>
            </a:r>
          </a:p>
        </p:txBody>
      </p:sp>
      <p:sp>
        <p:nvSpPr>
          <p:cNvPr id="11" name="TextovéPole 6"/>
          <p:cNvSpPr txBox="1"/>
          <p:nvPr/>
        </p:nvSpPr>
        <p:spPr>
          <a:xfrm rot="16200000">
            <a:off x="11282649" y="5745997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err="1"/>
              <a:t>Sinicearasy.cz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26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Ekologie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629" y="1905000"/>
            <a:ext cx="7609723" cy="437197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>
                <a:latin typeface="Selawik" panose="020B0502040204020203" pitchFamily="34" charset="-18"/>
              </a:rPr>
              <a:t>všudypřítomné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>
                <a:latin typeface="Selawik" panose="020B0502040204020203" pitchFamily="34" charset="-18"/>
              </a:rPr>
              <a:t>vodní </a:t>
            </a:r>
            <a:r>
              <a:rPr lang="cs-CZ" sz="2700" dirty="0">
                <a:latin typeface="Selawik" panose="020B0502040204020203" pitchFamily="34" charset="-18"/>
              </a:rPr>
              <a:t>(moře i sladkovodní biotopy), </a:t>
            </a:r>
            <a:r>
              <a:rPr lang="cs-CZ" sz="2700" b="1" dirty="0">
                <a:latin typeface="Selawik" panose="020B0502040204020203" pitchFamily="34" charset="-18"/>
              </a:rPr>
              <a:t>půdní</a:t>
            </a:r>
            <a:r>
              <a:rPr lang="cs-CZ" sz="2700" dirty="0">
                <a:latin typeface="Selawik" panose="020B0502040204020203" pitchFamily="34" charset="-18"/>
              </a:rPr>
              <a:t>, </a:t>
            </a:r>
            <a:r>
              <a:rPr lang="cs-CZ" sz="2700" b="1" dirty="0" err="1">
                <a:latin typeface="Selawik" panose="020B0502040204020203" pitchFamily="34" charset="-18"/>
              </a:rPr>
              <a:t>aerické</a:t>
            </a:r>
            <a:r>
              <a:rPr lang="cs-CZ" sz="2700" dirty="0">
                <a:latin typeface="Selawik" panose="020B0502040204020203" pitchFamily="34" charset="-18"/>
              </a:rPr>
              <a:t> (</a:t>
            </a:r>
            <a:r>
              <a:rPr lang="cs-CZ" sz="2700" dirty="0" err="1">
                <a:latin typeface="Selawik" panose="020B0502040204020203" pitchFamily="34" charset="-18"/>
              </a:rPr>
              <a:t>aeroplankton</a:t>
            </a:r>
            <a:r>
              <a:rPr lang="cs-CZ" sz="2700" dirty="0">
                <a:latin typeface="Selawik" panose="020B0502040204020203" pitchFamily="34" charset="-18"/>
              </a:rPr>
              <a:t>, nárosty na zdech apod.)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dirty="0">
                <a:latin typeface="Selawik" panose="020B0502040204020203" pitchFamily="34" charset="-18"/>
              </a:rPr>
              <a:t>obsazují i místa s </a:t>
            </a:r>
            <a:r>
              <a:rPr lang="cs-CZ" sz="2700" b="1" dirty="0">
                <a:latin typeface="Selawik" panose="020B0502040204020203" pitchFamily="34" charset="-18"/>
              </a:rPr>
              <a:t>extrémními podmínkami</a:t>
            </a:r>
            <a:r>
              <a:rPr lang="cs-CZ" sz="2700" dirty="0">
                <a:latin typeface="Selawik" panose="020B0502040204020203" pitchFamily="34" charset="-18"/>
              </a:rPr>
              <a:t>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horké prameny s teplotou okolo 70 °C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ledovce a ledovcové polární oblasti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sz="2700" b="1" dirty="0">
                <a:latin typeface="Selawik" panose="020B0502040204020203" pitchFamily="34" charset="-18"/>
              </a:rPr>
              <a:t>travertin</a:t>
            </a:r>
            <a:r>
              <a:rPr lang="cs-CZ" sz="2700" dirty="0">
                <a:latin typeface="Selawik" panose="020B0502040204020203" pitchFamily="34" charset="-18"/>
              </a:rPr>
              <a:t>:</a:t>
            </a:r>
            <a:r>
              <a:rPr lang="cs-CZ" sz="2700" b="1" dirty="0">
                <a:latin typeface="Selawik" panose="020B0502040204020203" pitchFamily="34" charset="-18"/>
              </a:rPr>
              <a:t> </a:t>
            </a:r>
            <a:r>
              <a:rPr lang="cs-CZ" sz="2700" dirty="0">
                <a:latin typeface="Selawik" panose="020B0502040204020203" pitchFamily="34" charset="-18"/>
              </a:rPr>
              <a:t>vzniká vysrážením vápenitých a železitých solí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cs-CZ" dirty="0">
                <a:latin typeface="Selawik" panose="020B0502040204020203" pitchFamily="34" charset="-18"/>
              </a:rPr>
              <a:t>použití ve stavebnictví</a:t>
            </a:r>
          </a:p>
        </p:txBody>
      </p:sp>
      <p:pic>
        <p:nvPicPr>
          <p:cNvPr id="11" name="Zástupný symbol pro obsah 5" descr="obr.1.jpg">
            <a:extLst>
              <a:ext uri="{FF2B5EF4-FFF2-40B4-BE49-F238E27FC236}">
                <a16:creationId xmlns:a16="http://schemas.microsoft.com/office/drawing/2014/main" id="{7C593CFE-D1E3-4400-B164-A16C915BCE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55" r="5441"/>
          <a:stretch/>
        </p:blipFill>
        <p:spPr>
          <a:xfrm>
            <a:off x="7979352" y="2133600"/>
            <a:ext cx="3927326" cy="410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7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Vodní květ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201" y="2505495"/>
            <a:ext cx="6105149" cy="343371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důsledek znečištění organickými látkami (</a:t>
            </a:r>
            <a:r>
              <a:rPr lang="cs-CZ" sz="2700" b="1" dirty="0">
                <a:latin typeface="Selawik" panose="020B0502040204020203" pitchFamily="34" charset="-18"/>
              </a:rPr>
              <a:t>eutrofizace</a:t>
            </a:r>
            <a:r>
              <a:rPr lang="cs-CZ" sz="2700" dirty="0">
                <a:latin typeface="Selawik" panose="020B0502040204020203" pitchFamily="34" charset="-18"/>
              </a:rPr>
              <a:t>) vody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přemnožení sinic na hladině vodního tělesa v létě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cs-CZ" sz="2700" dirty="0">
                <a:latin typeface="Selawik" panose="020B0502040204020203" pitchFamily="34" charset="-18"/>
              </a:rPr>
              <a:t>někdy </a:t>
            </a:r>
            <a:r>
              <a:rPr lang="cs-CZ" sz="2700" b="1" dirty="0">
                <a:latin typeface="Selawik" panose="020B0502040204020203" pitchFamily="34" charset="-18"/>
              </a:rPr>
              <a:t>jedovatý</a:t>
            </a:r>
            <a:r>
              <a:rPr lang="cs-CZ" sz="2700" dirty="0">
                <a:latin typeface="Selawik" panose="020B0502040204020203" pitchFamily="34" charset="-18"/>
              </a:rPr>
              <a:t>, ale pro člověka většinou </a:t>
            </a:r>
            <a:r>
              <a:rPr lang="cs-CZ" sz="2700" b="1" dirty="0">
                <a:latin typeface="Selawik" panose="020B0502040204020203" pitchFamily="34" charset="-18"/>
              </a:rPr>
              <a:t>málo nebezpečný </a:t>
            </a:r>
            <a:r>
              <a:rPr lang="cs-CZ" sz="2700" dirty="0">
                <a:latin typeface="Selawik" panose="020B0502040204020203" pitchFamily="34" charset="-18"/>
              </a:rPr>
              <a:t>(dermatitida, alergie…)</a:t>
            </a:r>
          </a:p>
        </p:txBody>
      </p:sp>
      <p:pic>
        <p:nvPicPr>
          <p:cNvPr id="2050" name="Picture 2" descr="Algal blooms occur in many water bodies where there is too much &amp;quot;food&amp;quot; |  U.S. Geological Survey">
            <a:extLst>
              <a:ext uri="{FF2B5EF4-FFF2-40B4-BE49-F238E27FC236}">
                <a16:creationId xmlns:a16="http://schemas.microsoft.com/office/drawing/2014/main" id="{865DAA79-723A-4E23-B2AC-6374566F8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r="11097"/>
          <a:stretch/>
        </p:blipFill>
        <p:spPr bwMode="auto">
          <a:xfrm>
            <a:off x="6736778" y="2291554"/>
            <a:ext cx="5081143" cy="386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B322ABB2-92D9-42C3-8136-1BCB1A8E3BE8}"/>
              </a:ext>
            </a:extLst>
          </p:cNvPr>
          <p:cNvSpPr txBox="1"/>
          <p:nvPr/>
        </p:nvSpPr>
        <p:spPr>
          <a:xfrm>
            <a:off x="10725149" y="6153149"/>
            <a:ext cx="1092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s-CZ" dirty="0"/>
              <a:t>usgs.gov</a:t>
            </a:r>
          </a:p>
        </p:txBody>
      </p:sp>
    </p:spTree>
    <p:extLst>
      <p:ext uri="{BB962C8B-B14F-4D97-AF65-F5344CB8AC3E}">
        <p14:creationId xmlns:p14="http://schemas.microsoft.com/office/powerpoint/2010/main" val="28969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Zástupci – kokální</a:t>
            </a: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74323B1F-79E4-429B-974F-7A148C487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1429" y="551198"/>
            <a:ext cx="2446696" cy="60596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cs-CZ" sz="3600" i="1" dirty="0" err="1">
                <a:latin typeface="Selawik" panose="020B0502040204020203" pitchFamily="34" charset="-18"/>
              </a:rPr>
              <a:t>Microcystis</a:t>
            </a:r>
            <a:endParaRPr lang="cs-CZ" sz="3600" i="1" dirty="0">
              <a:latin typeface="Selawik" panose="020B0502040204020203" pitchFamily="34" charset="-18"/>
            </a:endParaRPr>
          </a:p>
          <a:p>
            <a:pPr>
              <a:buNone/>
            </a:pPr>
            <a:endParaRPr lang="cs-CZ" sz="3600" dirty="0">
              <a:latin typeface="Selawik" panose="020B0502040204020203" pitchFamily="34" charset="-18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A1040EE9-53A6-4A9C-B9A8-05C8527DBEE5}"/>
              </a:ext>
            </a:extLst>
          </p:cNvPr>
          <p:cNvSpPr txBox="1"/>
          <p:nvPr/>
        </p:nvSpPr>
        <p:spPr>
          <a:xfrm>
            <a:off x="619125" y="6408028"/>
            <a:ext cx="12795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>
                <a:hlinkClick r:id="rId2"/>
              </a:rPr>
              <a:t>www.sinicearasy.cz</a:t>
            </a:r>
            <a:r>
              <a:rPr lang="cs-CZ" sz="1050" dirty="0"/>
              <a:t> 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03400B2-2A0E-4EB6-97EB-10660B2F25A5}"/>
              </a:ext>
            </a:extLst>
          </p:cNvPr>
          <p:cNvSpPr txBox="1"/>
          <p:nvPr/>
        </p:nvSpPr>
        <p:spPr>
          <a:xfrm>
            <a:off x="6211636" y="6381717"/>
            <a:ext cx="12795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50" dirty="0">
                <a:hlinkClick r:id="rId2"/>
              </a:rPr>
              <a:t>www.sinicearasy.cz</a:t>
            </a:r>
            <a:r>
              <a:rPr lang="cs-CZ" sz="1050" dirty="0"/>
              <a:t> </a:t>
            </a:r>
          </a:p>
        </p:txBody>
      </p:sp>
      <p:pic>
        <p:nvPicPr>
          <p:cNvPr id="3074" name="Picture 2" descr="Microcystis wesenbergii">
            <a:extLst>
              <a:ext uri="{FF2B5EF4-FFF2-40B4-BE49-F238E27FC236}">
                <a16:creationId xmlns:a16="http://schemas.microsoft.com/office/drawing/2014/main" id="{52CE37CE-259B-4161-8997-235A1ED30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6" y="2424934"/>
            <a:ext cx="4911174" cy="398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icrocystis aeruginosa">
            <a:extLst>
              <a:ext uri="{FF2B5EF4-FFF2-40B4-BE49-F238E27FC236}">
                <a16:creationId xmlns:a16="http://schemas.microsoft.com/office/drawing/2014/main" id="{7E915368-4957-446F-B9F0-B9E762168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399909"/>
            <a:ext cx="5010150" cy="400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20D041A8-AFFD-4A05-BBFC-463B043C7668}"/>
              </a:ext>
            </a:extLst>
          </p:cNvPr>
          <p:cNvSpPr txBox="1">
            <a:spLocks/>
          </p:cNvSpPr>
          <p:nvPr/>
        </p:nvSpPr>
        <p:spPr>
          <a:xfrm>
            <a:off x="5458120" y="1603110"/>
            <a:ext cx="6210005" cy="60596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3200" dirty="0">
                <a:latin typeface="Selawik" panose="020B0502040204020203" pitchFamily="34" charset="-18"/>
              </a:rPr>
              <a:t>– častý rod vodního květu (i rody </a:t>
            </a:r>
            <a:r>
              <a:rPr lang="cs-CZ" sz="3200" i="1" dirty="0" err="1">
                <a:latin typeface="Selawik" panose="020B0502040204020203" pitchFamily="34" charset="-18"/>
              </a:rPr>
              <a:t>Aphanizomenon</a:t>
            </a:r>
            <a:r>
              <a:rPr lang="cs-CZ" sz="3200" i="1" dirty="0">
                <a:latin typeface="Selawik" panose="020B0502040204020203" pitchFamily="34" charset="-18"/>
              </a:rPr>
              <a:t> ,</a:t>
            </a:r>
            <a:r>
              <a:rPr lang="cs-CZ" sz="3200" dirty="0">
                <a:latin typeface="Selawik" panose="020B0502040204020203" pitchFamily="34" charset="-18"/>
              </a:rPr>
              <a:t> </a:t>
            </a:r>
            <a:r>
              <a:rPr lang="cs-CZ" sz="3200" i="1" dirty="0" err="1">
                <a:latin typeface="Selawik" panose="020B0502040204020203" pitchFamily="34" charset="-18"/>
              </a:rPr>
              <a:t>Dolichospermum</a:t>
            </a:r>
            <a:r>
              <a:rPr lang="cs-CZ" sz="3200" dirty="0">
                <a:latin typeface="Selawik" panose="020B0502040204020203" pitchFamily="34" charset="-18"/>
              </a:rPr>
              <a:t> a další)</a:t>
            </a:r>
          </a:p>
          <a:p>
            <a:pPr algn="r">
              <a:buFont typeface="Arial" panose="020B0604020202020204" pitchFamily="34" charset="0"/>
              <a:buNone/>
            </a:pPr>
            <a:endParaRPr lang="cs-CZ" sz="3200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98469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585</Words>
  <Application>Microsoft Office PowerPoint</Application>
  <PresentationFormat>Širokoúhlá obrazovka</PresentationFormat>
  <Paragraphs>88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0" baseType="lpstr">
      <vt:lpstr>Meiryo</vt:lpstr>
      <vt:lpstr>Arial</vt:lpstr>
      <vt:lpstr>Calibri</vt:lpstr>
      <vt:lpstr>Calibri Light</vt:lpstr>
      <vt:lpstr>Selawik</vt:lpstr>
      <vt:lpstr>Motiv Office</vt:lpstr>
      <vt:lpstr>Sinice - Cyanobacteria</vt:lpstr>
      <vt:lpstr>Sinice - Cyanobacteria</vt:lpstr>
      <vt:lpstr>Stavba buňky</vt:lpstr>
      <vt:lpstr>Tylakoidy</vt:lpstr>
      <vt:lpstr>Stavba buňky – speciální struktury</vt:lpstr>
      <vt:lpstr>Rozmnožování</vt:lpstr>
      <vt:lpstr>Ekologie</vt:lpstr>
      <vt:lpstr>Vodní květ</vt:lpstr>
      <vt:lpstr>Zástupci – kokální</vt:lpstr>
      <vt:lpstr>Zástupci – kokální</vt:lpstr>
      <vt:lpstr>Zástupci – vláknité</vt:lpstr>
      <vt:lpstr>Zástupci – vláknité</vt:lpstr>
      <vt:lpstr>Diskuze</vt:lpstr>
      <vt:lpstr>Použitá 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Sinice - Cyanobacteria</dc:title>
  <dc:creator>Lejsková Denisa</dc:creator>
  <cp:lastModifiedBy>Lejsková Denisa</cp:lastModifiedBy>
  <cp:revision>10</cp:revision>
  <dcterms:created xsi:type="dcterms:W3CDTF">2022-02-18T21:27:34Z</dcterms:created>
  <dcterms:modified xsi:type="dcterms:W3CDTF">2022-03-30T06:32:06Z</dcterms:modified>
</cp:coreProperties>
</file>