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72" r:id="rId5"/>
    <p:sldId id="277" r:id="rId6"/>
    <p:sldId id="285" r:id="rId7"/>
    <p:sldId id="287" r:id="rId8"/>
    <p:sldId id="290" r:id="rId9"/>
    <p:sldId id="271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394765-A95D-CB81-6AC9-9AF3D995F2BA}" name="Kubín Jaroslav" initials="KJ" userId="S::kubinj05@jcu.cz::5e637f81-79b9-4051-a6f3-bd0f529d36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5A5B"/>
    <a:srgbClr val="CC0000"/>
    <a:srgbClr val="99FFCC"/>
    <a:srgbClr val="BBF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145C60-12ED-4B8D-A87F-EA770B7EB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6A11E96-7CD7-4126-9249-1B488FF052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394CD-594F-4C47-9555-1131F82D0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F3D5E7-D40B-4F93-A21A-023C39059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2B8E72A-C39F-45D7-A908-89E9FD98B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733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8246A6-6AEF-4F29-989E-41010EC51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1A252F23-8079-46AF-AA6D-22243C86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7941E14-CCC9-4450-9A87-30C7148A4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20147B7-FD38-433E-A08D-4C709BA05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5168661-910A-4795-ADA0-E8B884EC3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663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C44F0BE-B313-45C5-AB9C-45BFD73AFF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439B860-5764-4C79-84F9-0A7F4C423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8130D1-4667-428B-873C-4CF18351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4BFB7C-BCDA-4344-9428-A0FB49A7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D95DFC7-CB82-4BFB-B903-64FF8F452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526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566C6F-9249-42C3-84B1-80FCA79C1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0B5145-86E3-424C-BBA5-5DD130FCD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C22BEC4-629E-42EA-99F8-F877CA251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52C67FC-2D06-4F94-9912-6740C4F3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77A6A2-7AAB-4120-84B2-18E05BDF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74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E028DD-D18C-4A2F-9383-4604A9495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AB99D98-ABC8-4DED-8AD8-25652399B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F912A0D-5038-403F-B1F0-0B14459FD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BA239D-1EFE-47BB-A61B-939B35D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E37E16-6EB1-4146-A8E3-3E53D135A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039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67C70C-3073-477F-B894-0860705B6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0A602C-F393-448C-90F0-91D733E3EA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8C06F73-6CE4-456E-8A1E-2FEDE0CE1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E616156-C3BA-4715-9CDD-AEEF298CF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9CFBEF-39AD-46C0-ABB1-D9BECA9F6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0FED2A3-45B6-4754-9B53-74885782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0801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8E5631-DC54-482D-96E0-293B5406A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1D46D80-7E22-411A-BE6C-2EE6048CD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AE8B098-D6C6-4060-963F-D02D53D89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D35BC9-30B6-4FB0-8DAD-E5E383365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6C37C81-F15E-4DC3-BF91-80B449B81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C3D5561-75A8-42AF-851A-7F812038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E624EA9-4F35-43B0-91C5-09C0E473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035D4B56-3C62-4391-934F-6922A64D6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87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FD2797-2575-4586-A31F-A207E279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74BD560-8DB9-4DE9-AE65-E88DF8AD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C73DAF7-5980-43A0-9855-DBF74D16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391AA12-1A39-4F70-80F3-9DCFC158F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80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29EB99C-92A0-4CD8-8BB0-687E8D577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7A7AA4E-FD40-42A4-B306-BF170A9D5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94AF85-791D-4BD9-94FC-A32C2841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937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99DAF5-2883-4BA9-8E10-96B3827A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76A243C-8415-42D4-ACA8-B7CFE2068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6921AE-9431-4CAF-B8E7-A8064C4DF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014DB3F-DA06-4232-8915-781E2B1D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BC8A8FB-6527-45A1-B83E-D0739DF4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E1CA0F9-20B8-4467-ADD0-DDE9EB812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448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10166F-19CA-4374-9488-90446EEBF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E10D455-46A8-4244-BC6B-DE73C02B2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0916CE3-70CF-4647-93D2-2B98D34B8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73BB1A8-2E5D-495A-B039-B3647014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4774076-BF29-48BB-AB0C-3F5207CD7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C3851CE-1EE2-4DFC-9D41-98A2D1F49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8533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7BC4CB9-C963-4EE6-948F-4F3A23C9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9AF9FD2-2B3C-4699-A8B5-14941D6A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86FAA5-55FC-42E9-BD07-A655A33E0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E6302-42A9-4DF0-9AD6-12CB8BB753C1}" type="datetimeFigureOut">
              <a:rPr lang="cs-CZ" smtClean="0"/>
              <a:pPr/>
              <a:t>30.03.2022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6D1DF5-55B8-441C-99FB-C0620DD7A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E4A2F7A-1816-4522-A908-FE52BF91B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043AB-2124-4219-8839-8C567DDF73D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34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>
            <a:extLst>
              <a:ext uri="{FF2B5EF4-FFF2-40B4-BE49-F238E27FC236}">
                <a16:creationId xmlns:a16="http://schemas.microsoft.com/office/drawing/2014/main" id="{1D90DD22-5D5D-456B-8D1C-0EC87947F87F}"/>
              </a:ext>
            </a:extLst>
          </p:cNvPr>
          <p:cNvGrpSpPr/>
          <p:nvPr/>
        </p:nvGrpSpPr>
        <p:grpSpPr>
          <a:xfrm>
            <a:off x="1" y="-2"/>
            <a:ext cx="5806439" cy="6912000"/>
            <a:chOff x="0" y="-2"/>
            <a:chExt cx="7229019" cy="688354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38871DE6-3A6B-4B69-9C3E-774C0040C1AC}"/>
                </a:ext>
              </a:extLst>
            </p:cNvPr>
            <p:cNvSpPr/>
            <p:nvPr/>
          </p:nvSpPr>
          <p:spPr>
            <a:xfrm>
              <a:off x="714470" y="7546"/>
              <a:ext cx="6514549" cy="687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9" name="Obdélník 8">
              <a:extLst>
                <a:ext uri="{FF2B5EF4-FFF2-40B4-BE49-F238E27FC236}">
                  <a16:creationId xmlns:a16="http://schemas.microsoft.com/office/drawing/2014/main" id="{ADA6BA57-B986-4911-B46D-9B085D9FA285}"/>
                </a:ext>
              </a:extLst>
            </p:cNvPr>
            <p:cNvSpPr/>
            <p:nvPr/>
          </p:nvSpPr>
          <p:spPr>
            <a:xfrm>
              <a:off x="0" y="-2"/>
              <a:ext cx="4251960" cy="6876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5" name="Obdélník 4">
            <a:extLst>
              <a:ext uri="{FF2B5EF4-FFF2-40B4-BE49-F238E27FC236}">
                <a16:creationId xmlns:a16="http://schemas.microsoft.com/office/drawing/2014/main" id="{1352E4E1-ED5E-4A31-9629-40AA1E6EB296}"/>
              </a:ext>
            </a:extLst>
          </p:cNvPr>
          <p:cNvSpPr/>
          <p:nvPr/>
        </p:nvSpPr>
        <p:spPr>
          <a:xfrm rot="5400000">
            <a:off x="8384685" y="2460134"/>
            <a:ext cx="5981699" cy="106143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DD0CF75-3297-4D40-86BB-1021BE3D7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15281" y="2195134"/>
            <a:ext cx="5820697" cy="2529305"/>
          </a:xfrm>
        </p:spPr>
        <p:txBody>
          <a:bodyPr>
            <a:normAutofit fontScale="90000"/>
          </a:bodyPr>
          <a:lstStyle/>
          <a:p>
            <a:r>
              <a:rPr lang="cs-CZ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Rhodophyta</a:t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–</a:t>
            </a:r>
            <a:b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cs-C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ruduchy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0F7DF7A-3333-4815-882C-1F8EF764BB57}"/>
              </a:ext>
            </a:extLst>
          </p:cNvPr>
          <p:cNvSpPr txBox="1"/>
          <p:nvPr/>
        </p:nvSpPr>
        <p:spPr>
          <a:xfrm>
            <a:off x="0" y="6481122"/>
            <a:ext cx="1773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bg1"/>
                </a:solidFill>
                <a:latin typeface="Selawik" panose="020B0502040204020203" pitchFamily="34" charset="-18"/>
              </a:rPr>
              <a:t>atlantisgozo.com</a:t>
            </a:r>
          </a:p>
        </p:txBody>
      </p:sp>
    </p:spTree>
    <p:extLst>
      <p:ext uri="{BB962C8B-B14F-4D97-AF65-F5344CB8AC3E}">
        <p14:creationId xmlns:p14="http://schemas.microsoft.com/office/powerpoint/2010/main" val="256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Stavba buňky</a:t>
            </a:r>
          </a:p>
        </p:txBody>
      </p:sp>
      <p:pic>
        <p:nvPicPr>
          <p:cNvPr id="8" name="Zástupný symbol pro obsah 3" descr="ruducha.png">
            <a:extLst>
              <a:ext uri="{FF2B5EF4-FFF2-40B4-BE49-F238E27FC236}">
                <a16:creationId xmlns:a16="http://schemas.microsoft.com/office/drawing/2014/main" id="{F7109614-47CF-4BBE-9889-97A566225C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7895" t="18035" r="17369" b="20702"/>
          <a:stretch/>
        </p:blipFill>
        <p:spPr>
          <a:xfrm>
            <a:off x="5630780" y="1839003"/>
            <a:ext cx="6111876" cy="4337959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902" y="2291023"/>
            <a:ext cx="5660738" cy="3885939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jednobuněčná nebo mnohobuněčná stélka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dirty="0">
                <a:latin typeface="Selawik" panose="020B0502040204020203" pitchFamily="34" charset="-18"/>
              </a:rPr>
              <a:t>BS tvořena z </a:t>
            </a:r>
            <a:r>
              <a:rPr lang="cs-CZ" sz="2700" b="1" dirty="0">
                <a:latin typeface="Selawik" panose="020B0502040204020203" pitchFamily="34" charset="-18"/>
              </a:rPr>
              <a:t>polysacharidů </a:t>
            </a:r>
            <a:r>
              <a:rPr lang="cs-CZ" sz="2700" dirty="0">
                <a:latin typeface="Selawik" panose="020B0502040204020203" pitchFamily="34" charset="-18"/>
              </a:rPr>
              <a:t>(agar a karagen)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700" b="1" dirty="0">
                <a:latin typeface="Selawik" panose="020B0502040204020203" pitchFamily="34" charset="-18"/>
              </a:rPr>
              <a:t>chloroplast</a:t>
            </a:r>
          </a:p>
          <a:p>
            <a:pPr marL="742950" lvl="1" indent="-285750"/>
            <a:r>
              <a:rPr lang="cs-CZ" sz="2300" dirty="0">
                <a:latin typeface="Selawik" panose="020B0502040204020203" pitchFamily="34" charset="-18"/>
              </a:rPr>
              <a:t>chlorofyl </a:t>
            </a:r>
            <a:r>
              <a:rPr lang="cs-CZ" sz="2300" i="1" dirty="0">
                <a:latin typeface="Selawik" panose="020B0502040204020203" pitchFamily="34" charset="-18"/>
              </a:rPr>
              <a:t>a</a:t>
            </a:r>
            <a:r>
              <a:rPr lang="cs-CZ" sz="2300" dirty="0">
                <a:latin typeface="Selawik" panose="020B0502040204020203" pitchFamily="34" charset="-18"/>
              </a:rPr>
              <a:t>, </a:t>
            </a:r>
            <a:r>
              <a:rPr lang="el-GR" sz="2300" dirty="0"/>
              <a:t>β</a:t>
            </a:r>
            <a:r>
              <a:rPr lang="cs-CZ" sz="2300" dirty="0"/>
              <a:t> – karoten, </a:t>
            </a:r>
            <a:r>
              <a:rPr lang="cs-CZ" sz="2300" dirty="0" err="1"/>
              <a:t>zeaxanthin</a:t>
            </a:r>
            <a:r>
              <a:rPr lang="cs-CZ" sz="2300" dirty="0"/>
              <a:t> a lutein</a:t>
            </a:r>
          </a:p>
          <a:p>
            <a:pPr marL="742950" lvl="1" indent="-285750">
              <a:spcAft>
                <a:spcPts val="600"/>
              </a:spcAft>
            </a:pPr>
            <a:r>
              <a:rPr lang="cs-CZ" sz="2300" dirty="0">
                <a:latin typeface="Selawik" panose="020B0502040204020203" pitchFamily="34" charset="-18"/>
              </a:rPr>
              <a:t>tylakoidy nesrůstají</a:t>
            </a:r>
          </a:p>
          <a:p>
            <a:pPr marL="285750" lvl="1" indent="-285750"/>
            <a:r>
              <a:rPr lang="cs-CZ" sz="2700" dirty="0">
                <a:latin typeface="Selawik" panose="020B0502040204020203" pitchFamily="34" charset="-18"/>
              </a:rPr>
              <a:t>nemají bičíky</a:t>
            </a:r>
          </a:p>
          <a:p>
            <a:pPr marL="285750" lvl="1" indent="-285750"/>
            <a:r>
              <a:rPr lang="cs-CZ" sz="2700" dirty="0">
                <a:latin typeface="Selawik" panose="020B0502040204020203" pitchFamily="34" charset="-18"/>
              </a:rPr>
              <a:t>zásobní látka – </a:t>
            </a:r>
            <a:r>
              <a:rPr lang="cs-CZ" sz="2700" b="1" dirty="0" err="1">
                <a:latin typeface="Selawik" panose="020B0502040204020203" pitchFamily="34" charset="-18"/>
              </a:rPr>
              <a:t>florideový</a:t>
            </a:r>
            <a:r>
              <a:rPr lang="cs-CZ" sz="2700" b="1" dirty="0">
                <a:latin typeface="Selawik" panose="020B0502040204020203" pitchFamily="34" charset="-18"/>
              </a:rPr>
              <a:t> škrob</a:t>
            </a:r>
            <a:endParaRPr lang="cs-CZ" b="1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9175072-E300-4E95-A607-470B86B03504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Podle sinicearasy.cz</a:t>
            </a:r>
          </a:p>
        </p:txBody>
      </p:sp>
    </p:spTree>
    <p:extLst>
      <p:ext uri="{BB962C8B-B14F-4D97-AF65-F5344CB8AC3E}">
        <p14:creationId xmlns:p14="http://schemas.microsoft.com/office/powerpoint/2010/main" val="222862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Ekologie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322011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většinou </a:t>
            </a:r>
            <a:r>
              <a:rPr lang="cs-CZ" sz="3200" b="1" dirty="0">
                <a:latin typeface="Selawik" panose="020B0502040204020203" pitchFamily="34" charset="-18"/>
              </a:rPr>
              <a:t>mořské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větší druhy v chladnějších mořích, menší druhy v teplejších mořích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sladkovodní </a:t>
            </a:r>
            <a:r>
              <a:rPr lang="cs-CZ" sz="3200" b="1" dirty="0">
                <a:latin typeface="Selawik" panose="020B0502040204020203" pitchFamily="34" charset="-18"/>
              </a:rPr>
              <a:t>vázány na čisté vody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jsou také </a:t>
            </a:r>
            <a:r>
              <a:rPr lang="cs-CZ" sz="3200" b="1" dirty="0">
                <a:latin typeface="Selawik" panose="020B0502040204020203" pitchFamily="34" charset="-18"/>
              </a:rPr>
              <a:t>jednobuněčné půdní </a:t>
            </a:r>
            <a:r>
              <a:rPr lang="cs-CZ" sz="3200" dirty="0">
                <a:latin typeface="Selawik" panose="020B0502040204020203" pitchFamily="34" charset="-18"/>
              </a:rPr>
              <a:t>druhy nebo </a:t>
            </a:r>
            <a:r>
              <a:rPr lang="cs-CZ" sz="3200" b="1" dirty="0" err="1">
                <a:latin typeface="Selawik" panose="020B0502040204020203" pitchFamily="34" charset="-18"/>
              </a:rPr>
              <a:t>extremofilní</a:t>
            </a:r>
            <a:r>
              <a:rPr lang="cs-CZ" sz="3200" b="1" dirty="0">
                <a:latin typeface="Selawik" panose="020B0502040204020203" pitchFamily="34" charset="-18"/>
              </a:rPr>
              <a:t> rody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pic>
        <p:nvPicPr>
          <p:cNvPr id="10" name="Obrázek 9" descr="porphyridium-purpureum-kr100x2m.jpg">
            <a:extLst>
              <a:ext uri="{FF2B5EF4-FFF2-40B4-BE49-F238E27FC236}">
                <a16:creationId xmlns:a16="http://schemas.microsoft.com/office/drawing/2014/main" id="{A1FFFD4E-7A8E-4AA1-A0C0-671CDA265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865" y="1690738"/>
            <a:ext cx="4932790" cy="3753853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0F654C98-DDEF-44DF-8D5D-7823C96F1F92}"/>
              </a:ext>
            </a:extLst>
          </p:cNvPr>
          <p:cNvSpPr txBox="1"/>
          <p:nvPr/>
        </p:nvSpPr>
        <p:spPr>
          <a:xfrm>
            <a:off x="8372308" y="5421636"/>
            <a:ext cx="2185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Porphyridium</a:t>
            </a:r>
            <a:endParaRPr lang="cs-CZ" sz="2000" b="1" i="1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67739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249700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Rozmnožování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5119079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rozmnožování pohlavní i nepohlavní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pohlavní</a:t>
            </a:r>
            <a:r>
              <a:rPr lang="cs-CZ" sz="3200" dirty="0">
                <a:latin typeface="Selawik" panose="020B0502040204020203" pitchFamily="34" charset="-18"/>
              </a:rPr>
              <a:t> – oogamie</a:t>
            </a:r>
            <a:endParaRPr lang="cs-CZ" sz="3200" b="1" dirty="0">
              <a:latin typeface="Selawik" panose="020B0502040204020203" pitchFamily="34" charset="-18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b="1" dirty="0">
                <a:latin typeface="Selawik" panose="020B0502040204020203" pitchFamily="34" charset="-18"/>
              </a:rPr>
              <a:t>nepohlavní</a:t>
            </a:r>
            <a:r>
              <a:rPr lang="cs-CZ" sz="3200" dirty="0">
                <a:latin typeface="Selawik" panose="020B0502040204020203" pitchFamily="34" charset="-18"/>
              </a:rPr>
              <a:t> – pomocí </a:t>
            </a:r>
            <a:r>
              <a:rPr lang="cs-CZ" sz="3200" dirty="0" err="1">
                <a:latin typeface="Selawik" panose="020B0502040204020203" pitchFamily="34" charset="-18"/>
              </a:rPr>
              <a:t>monospor</a:t>
            </a:r>
            <a:endParaRPr lang="cs-CZ" sz="3200" dirty="0">
              <a:latin typeface="Selawik" panose="020B0502040204020203" pitchFamily="34" charset="-18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7DE4E8-ED72-48C7-873C-4DD2B45B9D48}"/>
              </a:ext>
            </a:extLst>
          </p:cNvPr>
          <p:cNvSpPr txBox="1"/>
          <p:nvPr/>
        </p:nvSpPr>
        <p:spPr>
          <a:xfrm rot="16200000">
            <a:off x="11055653" y="5308211"/>
            <a:ext cx="16510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Sinicearasy.cz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38E203C-CC5E-4084-A40F-B15AC4A13343}"/>
              </a:ext>
            </a:extLst>
          </p:cNvPr>
          <p:cNvSpPr txBox="1"/>
          <p:nvPr/>
        </p:nvSpPr>
        <p:spPr>
          <a:xfrm>
            <a:off x="7619329" y="5719501"/>
            <a:ext cx="24294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i="1" dirty="0" err="1">
                <a:latin typeface="Selawik" panose="020B0502040204020203" pitchFamily="34" charset="-18"/>
              </a:rPr>
              <a:t>Hildenbrandia</a:t>
            </a:r>
            <a:r>
              <a:rPr lang="cs-CZ" sz="2000" b="1" i="1" dirty="0">
                <a:latin typeface="Selawik" panose="020B0502040204020203" pitchFamily="34" charset="-18"/>
              </a:rPr>
              <a:t> </a:t>
            </a:r>
            <a:r>
              <a:rPr lang="cs-CZ" sz="2000" b="1" dirty="0" err="1">
                <a:latin typeface="Selawik" panose="020B0502040204020203" pitchFamily="34" charset="-18"/>
              </a:rPr>
              <a:t>sp</a:t>
            </a:r>
            <a:r>
              <a:rPr lang="cs-CZ" sz="2000" b="1" i="1" dirty="0">
                <a:latin typeface="Selawik" panose="020B0502040204020203" pitchFamily="34" charset="-18"/>
              </a:rPr>
              <a:t>.</a:t>
            </a:r>
          </a:p>
        </p:txBody>
      </p:sp>
      <p:pic>
        <p:nvPicPr>
          <p:cNvPr id="8" name="Obrázek 7" descr="hildenbrandia-001.jpg">
            <a:extLst>
              <a:ext uri="{FF2B5EF4-FFF2-40B4-BE49-F238E27FC236}">
                <a16:creationId xmlns:a16="http://schemas.microsoft.com/office/drawing/2014/main" id="{27FB7666-25E1-494B-BF0B-10F491C49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4771" y="1843498"/>
            <a:ext cx="5857884" cy="387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9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249700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Systém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43D1990-47BB-4C5D-A725-E064C7476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692" y="2124889"/>
            <a:ext cx="6322011" cy="434544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dělí se na 2 třídy: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cs-CZ" sz="2800" b="1" dirty="0" err="1">
                <a:latin typeface="Selawik" panose="020B0502040204020203" pitchFamily="34" charset="-18"/>
              </a:rPr>
              <a:t>Bangiophyceae</a:t>
            </a:r>
            <a:endParaRPr lang="cs-CZ" sz="2800" b="1" dirty="0">
              <a:latin typeface="Selawik" panose="020B0502040204020203" pitchFamily="34" charset="-18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>
                <a:latin typeface="Selawik" panose="020B0502040204020203" pitchFamily="34" charset="-18"/>
              </a:rPr>
              <a:t>jednobuněčné i vláknité řasy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 err="1">
                <a:latin typeface="Selawik" panose="020B0502040204020203" pitchFamily="34" charset="-18"/>
              </a:rPr>
              <a:t>Porphyridiales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Rhodochaetales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Erythropeltidales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dirty="0" err="1">
                <a:latin typeface="Selawik" panose="020B0502040204020203" pitchFamily="34" charset="-18"/>
              </a:rPr>
              <a:t>Bangiales</a:t>
            </a:r>
            <a:endParaRPr lang="cs-CZ" sz="2800" dirty="0">
              <a:latin typeface="Selawik" panose="020B0502040204020203" pitchFamily="34" charset="-18"/>
            </a:endParaRPr>
          </a:p>
        </p:txBody>
      </p:sp>
      <p:pic>
        <p:nvPicPr>
          <p:cNvPr id="10" name="Obrázek 31" descr="Untitled 32.png">
            <a:extLst>
              <a:ext uri="{FF2B5EF4-FFF2-40B4-BE49-F238E27FC236}">
                <a16:creationId xmlns:a16="http://schemas.microsoft.com/office/drawing/2014/main" id="{EE279499-BDEB-4BBA-B749-031D36D629E5}"/>
              </a:ext>
            </a:extLst>
          </p:cNvPr>
          <p:cNvPicPr>
            <a:picLocks/>
          </p:cNvPicPr>
          <p:nvPr/>
        </p:nvPicPr>
        <p:blipFill rotWithShape="1">
          <a:blip r:embed="rId2" cstate="print"/>
          <a:srcRect l="10672" t="15141" r="12629" b="16046"/>
          <a:stretch/>
        </p:blipFill>
        <p:spPr>
          <a:xfrm>
            <a:off x="6336639" y="1512311"/>
            <a:ext cx="5446024" cy="5345689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bg1"/>
            </a:extrusionClr>
          </a:sp3d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67D1990F-3FAA-40C1-A7DE-18A3378A6186}"/>
              </a:ext>
            </a:extLst>
          </p:cNvPr>
          <p:cNvSpPr txBox="1"/>
          <p:nvPr/>
        </p:nvSpPr>
        <p:spPr>
          <a:xfrm rot="16200000">
            <a:off x="10499556" y="4712107"/>
            <a:ext cx="28432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Podle </a:t>
            </a:r>
            <a:r>
              <a:rPr lang="cs-CZ" sz="1200" dirty="0" err="1">
                <a:latin typeface="Selawik" panose="020B0502040204020203" pitchFamily="34" charset="-18"/>
              </a:rPr>
              <a:t>Gragam</a:t>
            </a:r>
            <a:r>
              <a:rPr lang="cs-CZ" sz="1200" dirty="0">
                <a:latin typeface="Selawik" panose="020B0502040204020203" pitchFamily="34" charset="-18"/>
              </a:rPr>
              <a:t> a </a:t>
            </a:r>
            <a:r>
              <a:rPr lang="cs-CZ" sz="1200" dirty="0" err="1">
                <a:latin typeface="Selawik" panose="020B0502040204020203" pitchFamily="34" charset="-18"/>
              </a:rPr>
              <a:t>Wilcox</a:t>
            </a:r>
            <a:r>
              <a:rPr lang="cs-CZ" sz="1200" dirty="0">
                <a:latin typeface="Selawik" panose="020B0502040204020203" pitchFamily="34" charset="-18"/>
              </a:rPr>
              <a:t>, 2009</a:t>
            </a:r>
          </a:p>
        </p:txBody>
      </p:sp>
    </p:spTree>
    <p:extLst>
      <p:ext uri="{BB962C8B-B14F-4D97-AF65-F5344CB8AC3E}">
        <p14:creationId xmlns:p14="http://schemas.microsoft.com/office/powerpoint/2010/main" val="327596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249700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Systém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6C8483F-2C25-47CF-937A-339BB2095732}"/>
              </a:ext>
            </a:extLst>
          </p:cNvPr>
          <p:cNvSpPr txBox="1"/>
          <p:nvPr/>
        </p:nvSpPr>
        <p:spPr>
          <a:xfrm rot="16200000">
            <a:off x="10499556" y="4712107"/>
            <a:ext cx="28432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Selawik" panose="020B0502040204020203" pitchFamily="34" charset="-18"/>
              </a:rPr>
              <a:t>Podle </a:t>
            </a:r>
            <a:r>
              <a:rPr lang="cs-CZ" sz="1200" dirty="0" err="1">
                <a:latin typeface="Selawik" panose="020B0502040204020203" pitchFamily="34" charset="-18"/>
              </a:rPr>
              <a:t>Gragam</a:t>
            </a:r>
            <a:r>
              <a:rPr lang="cs-CZ" sz="1200" dirty="0">
                <a:latin typeface="Selawik" panose="020B0502040204020203" pitchFamily="34" charset="-18"/>
              </a:rPr>
              <a:t> a </a:t>
            </a:r>
            <a:r>
              <a:rPr lang="cs-CZ" sz="1200" dirty="0" err="1">
                <a:latin typeface="Selawik" panose="020B0502040204020203" pitchFamily="34" charset="-18"/>
              </a:rPr>
              <a:t>Wilcox</a:t>
            </a:r>
            <a:r>
              <a:rPr lang="cs-CZ" sz="1200" dirty="0">
                <a:latin typeface="Selawik" panose="020B0502040204020203" pitchFamily="34" charset="-18"/>
              </a:rPr>
              <a:t>, 2009</a:t>
            </a:r>
          </a:p>
        </p:txBody>
      </p:sp>
      <p:pic>
        <p:nvPicPr>
          <p:cNvPr id="9" name="Obrázek 31" descr="Untitled 32.png">
            <a:extLst>
              <a:ext uri="{FF2B5EF4-FFF2-40B4-BE49-F238E27FC236}">
                <a16:creationId xmlns:a16="http://schemas.microsoft.com/office/drawing/2014/main" id="{611054F9-3A12-41D2-91BD-F5668099E7F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0672" t="15141" r="12629" b="16046"/>
          <a:stretch/>
        </p:blipFill>
        <p:spPr>
          <a:xfrm>
            <a:off x="6336639" y="1512311"/>
            <a:ext cx="5446024" cy="5345689"/>
          </a:xfrm>
          <a:prstGeom prst="rect">
            <a:avLst/>
          </a:prstGeom>
          <a:ln>
            <a:noFill/>
          </a:ln>
          <a:effectLst>
            <a:outerShdw sx="1000" sy="1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chemeClr val="bg1"/>
            </a:extrusionClr>
          </a:sp3d>
        </p:spPr>
      </p:pic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6BC278FD-1A27-466E-89F7-BC8BB13C9904}"/>
              </a:ext>
            </a:extLst>
          </p:cNvPr>
          <p:cNvSpPr txBox="1">
            <a:spLocks/>
          </p:cNvSpPr>
          <p:nvPr/>
        </p:nvSpPr>
        <p:spPr>
          <a:xfrm>
            <a:off x="488692" y="2124889"/>
            <a:ext cx="6322011" cy="4345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cs-CZ" sz="3200" dirty="0">
                <a:latin typeface="Selawik" panose="020B0502040204020203" pitchFamily="34" charset="-18"/>
              </a:rPr>
              <a:t>dělí se na 2 třídy: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cs-CZ" b="1" dirty="0" err="1">
                <a:latin typeface="Selawik" panose="020B0502040204020203" pitchFamily="34" charset="-18"/>
              </a:rPr>
              <a:t>Florideophycideae</a:t>
            </a:r>
            <a:endParaRPr lang="cs-CZ" b="1" dirty="0">
              <a:latin typeface="Selawik" panose="020B0502040204020203" pitchFamily="34" charset="-18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cs-CZ" sz="2800" dirty="0" err="1">
                <a:latin typeface="Selawik" panose="020B0502040204020203" pitchFamily="34" charset="-18"/>
              </a:rPr>
              <a:t>Ceramiales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Galidiales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Rhodymeniales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Gigartinales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Bonnemaisoniales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Gracilariales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Ahnfeltiales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Corallinales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Palmariales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Acrochaetiales</a:t>
            </a:r>
            <a:r>
              <a:rPr lang="cs-CZ" sz="2800" dirty="0">
                <a:latin typeface="Selawik" panose="020B0502040204020203" pitchFamily="34" charset="-18"/>
              </a:rPr>
              <a:t>, </a:t>
            </a:r>
            <a:r>
              <a:rPr lang="cs-CZ" sz="2800" dirty="0" err="1">
                <a:latin typeface="Selawik" panose="020B0502040204020203" pitchFamily="34" charset="-18"/>
              </a:rPr>
              <a:t>Nemaliales</a:t>
            </a:r>
            <a:r>
              <a:rPr lang="cs-CZ" sz="2800" dirty="0">
                <a:latin typeface="Selawik" panose="020B0502040204020203" pitchFamily="34" charset="-18"/>
              </a:rPr>
              <a:t> a </a:t>
            </a:r>
            <a:r>
              <a:rPr lang="cs-CZ" sz="2800" dirty="0" err="1">
                <a:latin typeface="Selawik" panose="020B0502040204020203" pitchFamily="34" charset="-18"/>
              </a:rPr>
              <a:t>Hildenbrandiales</a:t>
            </a:r>
            <a:endParaRPr lang="cs-CZ" sz="2800" dirty="0">
              <a:latin typeface="Selawik" panose="020B0502040204020203" pitchFamily="34" charset="-18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</a:pPr>
            <a:endParaRPr lang="cs-CZ" sz="2800" dirty="0">
              <a:latin typeface="Selawik" panose="020B050204020402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100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249700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 err="1">
                <a:latin typeface="Meiryo" panose="020B0604030504040204" pitchFamily="34" charset="-128"/>
                <a:ea typeface="Meiryo" panose="020B0604030504040204" pitchFamily="34" charset="-128"/>
              </a:rPr>
              <a:t>Nori</a:t>
            </a: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 řasy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6C8483F-2C25-47CF-937A-339BB2095732}"/>
              </a:ext>
            </a:extLst>
          </p:cNvPr>
          <p:cNvSpPr txBox="1"/>
          <p:nvPr/>
        </p:nvSpPr>
        <p:spPr>
          <a:xfrm rot="16200000">
            <a:off x="10554950" y="3375829"/>
            <a:ext cx="284321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50" dirty="0">
                <a:latin typeface="Selawik" panose="020B0502040204020203" pitchFamily="34" charset="-18"/>
              </a:rPr>
              <a:t>https://www.walmark.cz/magazin/nori-japonska-superstar-mezi-morskymi-rasam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6BC278FD-1A27-466E-89F7-BC8BB13C9904}"/>
              </a:ext>
            </a:extLst>
          </p:cNvPr>
          <p:cNvSpPr txBox="1">
            <a:spLocks/>
          </p:cNvSpPr>
          <p:nvPr/>
        </p:nvSpPr>
        <p:spPr>
          <a:xfrm>
            <a:off x="488692" y="2124889"/>
            <a:ext cx="6322011" cy="4345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1200"/>
              </a:spcBef>
              <a:spcAft>
                <a:spcPts val="600"/>
              </a:spcAft>
            </a:pPr>
            <a:endParaRPr lang="cs-CZ" sz="2800" dirty="0">
              <a:latin typeface="Selawik" panose="020B0502040204020203" pitchFamily="34" charset="-18"/>
            </a:endParaRP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08C5D0-B096-49BA-B874-1980FB324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 </a:t>
            </a:r>
          </a:p>
          <a:p>
            <a:pPr marL="0" indent="0">
              <a:buNone/>
            </a:pPr>
            <a:r>
              <a:rPr lang="cs-CZ" dirty="0"/>
              <a:t>– mořské řasy rodu </a:t>
            </a:r>
            <a:r>
              <a:rPr lang="cs-CZ" i="1" dirty="0" err="1"/>
              <a:t>Porphyra</a:t>
            </a:r>
            <a:endParaRPr lang="cs-CZ" i="1" dirty="0"/>
          </a:p>
          <a:p>
            <a:pPr marL="0" indent="0">
              <a:buNone/>
            </a:pPr>
            <a:r>
              <a:rPr lang="cs-CZ" i="1" dirty="0"/>
              <a:t>– </a:t>
            </a:r>
            <a:r>
              <a:rPr lang="cs-CZ" dirty="0"/>
              <a:t>Japonsko, Čína a Korea</a:t>
            </a:r>
          </a:p>
          <a:p>
            <a:pPr marL="0" indent="0">
              <a:buNone/>
            </a:pPr>
            <a:r>
              <a:rPr lang="cs-CZ" dirty="0"/>
              <a:t>– posiluje paměť, srdce a tenké střevo</a:t>
            </a:r>
          </a:p>
          <a:p>
            <a:pPr marL="0" indent="0">
              <a:buNone/>
            </a:pPr>
            <a:r>
              <a:rPr lang="cs-CZ" dirty="0"/>
              <a:t>– drcené koření, součást Sushi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7" name="Obrázek 6" descr="Obsah obrázku jídlo, čaj, kousek, nápoje&#10;&#10;Popis byl vytvořen automaticky">
            <a:extLst>
              <a:ext uri="{FF2B5EF4-FFF2-40B4-BE49-F238E27FC236}">
                <a16:creationId xmlns:a16="http://schemas.microsoft.com/office/drawing/2014/main" id="{4E5ABE0E-DBA1-4A5D-ACC1-981CC3D4B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060" y="1570414"/>
            <a:ext cx="5165603" cy="341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1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7249700" cy="7652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Zástupci v ČR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D6C8483F-2C25-47CF-937A-339BB2095732}"/>
              </a:ext>
            </a:extLst>
          </p:cNvPr>
          <p:cNvSpPr txBox="1"/>
          <p:nvPr/>
        </p:nvSpPr>
        <p:spPr>
          <a:xfrm rot="16200000">
            <a:off x="10575079" y="3181483"/>
            <a:ext cx="284321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50" dirty="0">
                <a:latin typeface="Selawik" panose="020B0502040204020203" pitchFamily="34" charset="-18"/>
              </a:rPr>
              <a:t>Ccala.cz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6BC278FD-1A27-466E-89F7-BC8BB13C9904}"/>
              </a:ext>
            </a:extLst>
          </p:cNvPr>
          <p:cNvSpPr txBox="1">
            <a:spLocks/>
          </p:cNvSpPr>
          <p:nvPr/>
        </p:nvSpPr>
        <p:spPr>
          <a:xfrm>
            <a:off x="12433" y="2204682"/>
            <a:ext cx="6322011" cy="4345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Bef>
                <a:spcPts val="1200"/>
              </a:spcBef>
              <a:spcAft>
                <a:spcPts val="600"/>
              </a:spcAft>
            </a:pPr>
            <a:endParaRPr lang="cs-CZ" sz="2800" dirty="0">
              <a:latin typeface="Selawik" panose="020B0502040204020203" pitchFamily="34" charset="-18"/>
            </a:endParaRP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608C5D0-B096-49BA-B874-1980FB32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950" y="148071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i="1" dirty="0"/>
              <a:t>       </a:t>
            </a:r>
            <a:r>
              <a:rPr lang="cs-CZ" sz="2000" b="1" i="1" dirty="0" err="1"/>
              <a:t>Galdieria</a:t>
            </a:r>
            <a:endParaRPr lang="cs-CZ" sz="2000" b="1" i="1" dirty="0"/>
          </a:p>
          <a:p>
            <a:pPr marL="0" indent="0">
              <a:buNone/>
            </a:pPr>
            <a:r>
              <a:rPr lang="cs-CZ" sz="2000" b="1" i="1"/>
              <a:t>       </a:t>
            </a:r>
            <a:r>
              <a:rPr lang="cs-CZ" sz="2000"/>
              <a:t>–</a:t>
            </a:r>
            <a:r>
              <a:rPr lang="cs-CZ" sz="2000" dirty="0" err="1"/>
              <a:t>termoacidofilní</a:t>
            </a:r>
            <a:endParaRPr lang="cs-CZ" sz="2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2FCAD05-3778-4555-A228-894CBDB2E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87" y="1791776"/>
            <a:ext cx="3901440" cy="2938272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B71F1955-EA03-4980-8386-E4D71ABF4A73}"/>
              </a:ext>
            </a:extLst>
          </p:cNvPr>
          <p:cNvSpPr txBox="1"/>
          <p:nvPr/>
        </p:nvSpPr>
        <p:spPr>
          <a:xfrm>
            <a:off x="9122620" y="4730048"/>
            <a:ext cx="18293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err="1"/>
              <a:t>Audouinella</a:t>
            </a:r>
            <a:r>
              <a:rPr lang="cs-CZ" sz="2000" b="1" dirty="0"/>
              <a:t> </a:t>
            </a:r>
            <a:r>
              <a:rPr lang="cs-CZ" sz="2000" b="1" dirty="0" err="1"/>
              <a:t>sp</a:t>
            </a:r>
            <a:r>
              <a:rPr lang="cs-CZ" sz="2000" b="1" dirty="0"/>
              <a:t>.</a:t>
            </a:r>
          </a:p>
        </p:txBody>
      </p:sp>
      <p:pic>
        <p:nvPicPr>
          <p:cNvPr id="12" name="Obrázek 11" descr="Obsah obrázku zelenina&#10;&#10;Popis byl vytvořen automaticky">
            <a:extLst>
              <a:ext uri="{FF2B5EF4-FFF2-40B4-BE49-F238E27FC236}">
                <a16:creationId xmlns:a16="http://schemas.microsoft.com/office/drawing/2014/main" id="{4E6ED167-032D-4367-B4EE-52C22BE86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697" y="3340496"/>
            <a:ext cx="4444252" cy="3377631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CF0FC3E1-E2D8-4059-8FCF-D32D06999928}"/>
              </a:ext>
            </a:extLst>
          </p:cNvPr>
          <p:cNvSpPr txBox="1"/>
          <p:nvPr/>
        </p:nvSpPr>
        <p:spPr>
          <a:xfrm>
            <a:off x="5092041" y="263005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i="1" dirty="0" err="1"/>
              <a:t>Lemanea</a:t>
            </a:r>
            <a:r>
              <a:rPr lang="cs-CZ" dirty="0"/>
              <a:t> 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BBF1E0B8-9313-49A9-B463-115EC3322083}"/>
              </a:ext>
            </a:extLst>
          </p:cNvPr>
          <p:cNvSpPr txBox="1"/>
          <p:nvPr/>
        </p:nvSpPr>
        <p:spPr>
          <a:xfrm>
            <a:off x="5378578" y="6606413"/>
            <a:ext cx="986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dirty="0"/>
              <a:t>Algaebase.cz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9AED65D-F1C3-47B7-B45F-D6F8CB34BC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" y="2241916"/>
            <a:ext cx="3831213" cy="2865748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844C2601-E1BF-4420-BB4E-67BC2BCA04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0033" y="5056881"/>
            <a:ext cx="987638" cy="329213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4E1A72AB-A083-4069-83A1-52AABF8FD215}"/>
              </a:ext>
            </a:extLst>
          </p:cNvPr>
          <p:cNvSpPr txBox="1"/>
          <p:nvPr/>
        </p:nvSpPr>
        <p:spPr>
          <a:xfrm>
            <a:off x="5103599" y="2948810"/>
            <a:ext cx="1536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– tekoucí vody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C6589CDC-411C-4C57-9378-2B0B3A3E16C0}"/>
              </a:ext>
            </a:extLst>
          </p:cNvPr>
          <p:cNvSpPr txBox="1"/>
          <p:nvPr/>
        </p:nvSpPr>
        <p:spPr>
          <a:xfrm>
            <a:off x="9122620" y="5216074"/>
            <a:ext cx="2308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– mořské i sladkovodní</a:t>
            </a:r>
          </a:p>
        </p:txBody>
      </p:sp>
    </p:spTree>
    <p:extLst>
      <p:ext uri="{BB962C8B-B14F-4D97-AF65-F5344CB8AC3E}">
        <p14:creationId xmlns:p14="http://schemas.microsoft.com/office/powerpoint/2010/main" val="2107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0B7078C6-11C4-4716-9861-E27A05583F1E}"/>
              </a:ext>
            </a:extLst>
          </p:cNvPr>
          <p:cNvSpPr/>
          <p:nvPr/>
        </p:nvSpPr>
        <p:spPr>
          <a:xfrm>
            <a:off x="238125" y="196056"/>
            <a:ext cx="9039225" cy="1219200"/>
          </a:xfrm>
          <a:prstGeom prst="rect">
            <a:avLst/>
          </a:prstGeom>
          <a:solidFill>
            <a:srgbClr val="CC5A5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B0230DD-31FF-4A0D-AB44-F2ADB2424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29" y="471538"/>
            <a:ext cx="6991351" cy="765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b="1" dirty="0">
                <a:latin typeface="Meiryo" panose="020B0604030504040204" pitchFamily="34" charset="-128"/>
                <a:ea typeface="Meiryo" panose="020B0604030504040204" pitchFamily="34" charset="-128"/>
              </a:rPr>
              <a:t>Použitá literatura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4D4337C-6CEE-4F72-82B9-A89A5A17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69" y="1963686"/>
            <a:ext cx="11577862" cy="442277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FOTT, J. 1967. </a:t>
            </a:r>
            <a:r>
              <a:rPr lang="cs-CZ" sz="2400" b="1" dirty="0">
                <a:latin typeface="Selawik" panose="020B0502040204020203" pitchFamily="34" charset="-18"/>
              </a:rPr>
              <a:t>Sinice a řasy</a:t>
            </a:r>
            <a:r>
              <a:rPr lang="cs-CZ" sz="2400" dirty="0">
                <a:latin typeface="Selawik" panose="020B0502040204020203" pitchFamily="34" charset="-18"/>
              </a:rPr>
              <a:t>. Vyd. 2. Praha: Knihtisk. 520 s. 265 s. obr. 1s.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4126 21-078-67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KALINA, T. &amp; VÁŇA, J. 2005. </a:t>
            </a:r>
            <a:r>
              <a:rPr lang="cs-CZ" sz="2400" b="1" dirty="0">
                <a:latin typeface="Selawik" panose="020B0502040204020203" pitchFamily="34" charset="-18"/>
              </a:rPr>
              <a:t>Sinice, řasy, houby, mechorosty a podobné organismy v současné biologii</a:t>
            </a:r>
            <a:r>
              <a:rPr lang="cs-CZ" sz="2400" dirty="0">
                <a:latin typeface="Selawik" panose="020B0502040204020203" pitchFamily="34" charset="-18"/>
              </a:rPr>
              <a:t>. Vyd. 1. Praha: Karolinum. 606 s. 32 s. obr. </a:t>
            </a:r>
            <a:r>
              <a:rPr lang="cs-CZ" sz="2400" dirty="0" err="1">
                <a:latin typeface="Selawik" panose="020B0502040204020203" pitchFamily="34" charset="-18"/>
              </a:rPr>
              <a:t>příl</a:t>
            </a:r>
            <a:r>
              <a:rPr lang="cs-CZ" sz="2400" dirty="0">
                <a:latin typeface="Selawik" panose="020B0502040204020203" pitchFamily="34" charset="-18"/>
              </a:rPr>
              <a:t>. ISBN 80-246-1036-1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Selawik" panose="020B0502040204020203" pitchFamily="34" charset="-18"/>
              </a:rPr>
              <a:t>LEE, R</a:t>
            </a:r>
            <a:r>
              <a:rPr lang="cs-CZ" sz="2400" dirty="0">
                <a:latin typeface="Selawik" panose="020B0502040204020203" pitchFamily="34" charset="-18"/>
              </a:rPr>
              <a:t>.</a:t>
            </a:r>
            <a:r>
              <a:rPr lang="en-US" sz="2400" dirty="0">
                <a:latin typeface="Selawik" panose="020B0502040204020203" pitchFamily="34" charset="-18"/>
              </a:rPr>
              <a:t> E.</a:t>
            </a:r>
            <a:r>
              <a:rPr lang="cs-CZ" sz="2400" dirty="0">
                <a:latin typeface="Selawik" panose="020B0502040204020203" pitchFamily="34" charset="-18"/>
              </a:rPr>
              <a:t> 2018.</a:t>
            </a:r>
            <a:r>
              <a:rPr lang="en-US" sz="2400" dirty="0">
                <a:latin typeface="Selawik" panose="020B0502040204020203" pitchFamily="34" charset="-18"/>
              </a:rPr>
              <a:t> </a:t>
            </a:r>
            <a:r>
              <a:rPr lang="en-US" sz="2400" b="1" dirty="0">
                <a:latin typeface="Selawik" panose="020B0502040204020203" pitchFamily="34" charset="-18"/>
              </a:rPr>
              <a:t>Phycology</a:t>
            </a:r>
            <a:r>
              <a:rPr lang="en-US" sz="2400" dirty="0">
                <a:latin typeface="Selawik" panose="020B0502040204020203" pitchFamily="34" charset="-18"/>
              </a:rPr>
              <a:t>. Fifth edition. Cambridge: Cambridge University Press. xii, 535 </a:t>
            </a:r>
            <a:r>
              <a:rPr lang="en-US" sz="2400" dirty="0" err="1">
                <a:latin typeface="Selawik" panose="020B0502040204020203" pitchFamily="34" charset="-18"/>
              </a:rPr>
              <a:t>stran</a:t>
            </a:r>
            <a:r>
              <a:rPr lang="en-US" sz="2400" dirty="0">
                <a:latin typeface="Selawik" panose="020B0502040204020203" pitchFamily="34" charset="-18"/>
              </a:rPr>
              <a:t>. ISBN 978-1-107-55565-5.</a:t>
            </a:r>
            <a:endParaRPr lang="cs-CZ" sz="2400" dirty="0">
              <a:latin typeface="Selawik" panose="020B0502040204020203" pitchFamily="34" charset="-18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2400" dirty="0">
                <a:latin typeface="Selawik" panose="020B0502040204020203" pitchFamily="34" charset="-18"/>
              </a:rPr>
              <a:t>ROSYPAL, S. et </a:t>
            </a:r>
            <a:r>
              <a:rPr lang="cs-CZ" sz="2400">
                <a:latin typeface="Selawik" panose="020B0502040204020203" pitchFamily="34" charset="-18"/>
              </a:rPr>
              <a:t>al. </a:t>
            </a:r>
            <a:r>
              <a:rPr lang="cs-CZ" sz="2400" dirty="0">
                <a:latin typeface="Selawik" panose="020B0502040204020203" pitchFamily="34" charset="-18"/>
              </a:rPr>
              <a:t>2003. </a:t>
            </a:r>
            <a:r>
              <a:rPr lang="cs-CZ" sz="2400" b="1" dirty="0">
                <a:latin typeface="Selawik" panose="020B0502040204020203" pitchFamily="34" charset="-18"/>
              </a:rPr>
              <a:t>Nový přehled biologie</a:t>
            </a:r>
            <a:r>
              <a:rPr lang="cs-CZ" sz="2400" dirty="0">
                <a:latin typeface="Selawik" panose="020B0502040204020203" pitchFamily="34" charset="-18"/>
              </a:rPr>
              <a:t>. 1. vyd. Praha: </a:t>
            </a:r>
            <a:r>
              <a:rPr lang="cs-CZ" sz="2400" dirty="0" err="1">
                <a:latin typeface="Selawik" panose="020B0502040204020203" pitchFamily="34" charset="-18"/>
              </a:rPr>
              <a:t>Scientia</a:t>
            </a:r>
            <a:r>
              <a:rPr lang="cs-CZ" sz="2400" dirty="0">
                <a:latin typeface="Selawik" panose="020B0502040204020203" pitchFamily="34" charset="-18"/>
              </a:rPr>
              <a:t>. 797 s. ISBN 80-7193-268-5.</a:t>
            </a:r>
          </a:p>
        </p:txBody>
      </p:sp>
    </p:spTree>
    <p:extLst>
      <p:ext uri="{BB962C8B-B14F-4D97-AF65-F5344CB8AC3E}">
        <p14:creationId xmlns:p14="http://schemas.microsoft.com/office/powerpoint/2010/main" val="185888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356</Words>
  <Application>Microsoft Office PowerPoint</Application>
  <PresentationFormat>Širokoúhlá obrazovka</PresentationFormat>
  <Paragraphs>56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Meiryo</vt:lpstr>
      <vt:lpstr>Arial</vt:lpstr>
      <vt:lpstr>Calibri</vt:lpstr>
      <vt:lpstr>Calibri Light</vt:lpstr>
      <vt:lpstr>Selawik</vt:lpstr>
      <vt:lpstr>Motiv Office</vt:lpstr>
      <vt:lpstr>Rhodophyta – ruduchy</vt:lpstr>
      <vt:lpstr>Stavba buňky</vt:lpstr>
      <vt:lpstr>Ekologie</vt:lpstr>
      <vt:lpstr>Rozmnožování</vt:lpstr>
      <vt:lpstr>Systém</vt:lpstr>
      <vt:lpstr>Systém</vt:lpstr>
      <vt:lpstr>Nori řasy</vt:lpstr>
      <vt:lpstr>Zástupci v ČR</vt:lpstr>
      <vt:lpstr>Použitá 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Sinice - Cyanobacteria</dc:title>
  <dc:creator>Lejsková Denisa</dc:creator>
  <cp:lastModifiedBy>Lejsková Denisa</cp:lastModifiedBy>
  <cp:revision>20</cp:revision>
  <dcterms:created xsi:type="dcterms:W3CDTF">2022-02-18T21:27:34Z</dcterms:created>
  <dcterms:modified xsi:type="dcterms:W3CDTF">2022-03-30T06:26:25Z</dcterms:modified>
</cp:coreProperties>
</file>